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4174" r:id="rId1"/>
  </p:sldMasterIdLst>
  <p:notesMasterIdLst>
    <p:notesMasterId r:id="rId19"/>
  </p:notesMasterIdLst>
  <p:handoutMasterIdLst>
    <p:handoutMasterId r:id="rId20"/>
  </p:handoutMasterIdLst>
  <p:sldIdLst>
    <p:sldId id="738" r:id="rId2"/>
    <p:sldId id="739" r:id="rId3"/>
    <p:sldId id="740" r:id="rId4"/>
    <p:sldId id="741" r:id="rId5"/>
    <p:sldId id="742" r:id="rId6"/>
    <p:sldId id="743" r:id="rId7"/>
    <p:sldId id="744" r:id="rId8"/>
    <p:sldId id="745" r:id="rId9"/>
    <p:sldId id="746" r:id="rId10"/>
    <p:sldId id="747" r:id="rId11"/>
    <p:sldId id="748" r:id="rId12"/>
    <p:sldId id="749" r:id="rId13"/>
    <p:sldId id="750" r:id="rId14"/>
    <p:sldId id="751" r:id="rId15"/>
    <p:sldId id="752" r:id="rId16"/>
    <p:sldId id="753" r:id="rId17"/>
    <p:sldId id="754" r:id="rId18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mbria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A3AC77A4-D2A3-44B9-BECB-09E66B8EA6FB}">
          <p14:sldIdLst>
            <p14:sldId id="738"/>
            <p14:sldId id="739"/>
            <p14:sldId id="740"/>
            <p14:sldId id="741"/>
            <p14:sldId id="742"/>
            <p14:sldId id="743"/>
            <p14:sldId id="744"/>
            <p14:sldId id="745"/>
            <p14:sldId id="746"/>
            <p14:sldId id="747"/>
            <p14:sldId id="748"/>
            <p14:sldId id="749"/>
            <p14:sldId id="750"/>
            <p14:sldId id="751"/>
            <p14:sldId id="752"/>
            <p14:sldId id="753"/>
            <p14:sldId id="7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barczyk Michal" initials="RM" lastIdx="39" clrIdx="0">
    <p:extLst/>
  </p:cmAuthor>
  <p:cmAuthor id="2" name="ARiMR" initials="A" lastIdx="10" clrIdx="1"/>
  <p:cmAuthor id="3" name="GBS" initials="GBS" lastIdx="5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9900"/>
    <a:srgbClr val="FF0000"/>
    <a:srgbClr val="0000FF"/>
    <a:srgbClr val="0066FF"/>
    <a:srgbClr val="006600"/>
    <a:srgbClr val="C5C0B6"/>
    <a:srgbClr val="66FFCC"/>
    <a:srgbClr val="00FF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Styl pośredni 1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Styl pośredni 4 — Ak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1898" autoAdjust="0"/>
  </p:normalViewPr>
  <p:slideViewPr>
    <p:cSldViewPr>
      <p:cViewPr varScale="1">
        <p:scale>
          <a:sx n="101" d="100"/>
          <a:sy n="101" d="100"/>
        </p:scale>
        <p:origin x="3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3D8AB-EFD0-4EF3-8F6F-73AFDB7B6267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B3A6B-4ABC-489C-BB8E-9BABE730D81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9517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0C02CDF-055B-41FD-9076-A48FA96EAAA0}" type="datetimeFigureOut">
              <a:rPr lang="pl-PL"/>
              <a:pPr>
                <a:defRPr/>
              </a:pPr>
              <a:t>30.03.2021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606" y="4715710"/>
            <a:ext cx="5438464" cy="4466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242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1098" y="9428242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6BE2917-7562-408B-8FA1-983E7DD902A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6344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2093353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112471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296433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2346541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7489573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585615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10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7491348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6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2767302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5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0659470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1664448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115888"/>
            <a:ext cx="874712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5687361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74A2A-3ED8-449D-B4E4-4EFB08CDD2DB}" type="datetimeFigureOut">
              <a:rPr lang="pl-PL" smtClean="0"/>
              <a:t>30.03.2021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pl-PL"/>
              <a:t>Opracowano w Departamencie Programowania i Sprawozdawczości</a:t>
            </a:r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6039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5" r:id="rId1"/>
    <p:sldLayoutId id="2147484176" r:id="rId2"/>
    <p:sldLayoutId id="2147484177" r:id="rId3"/>
    <p:sldLayoutId id="2147484178" r:id="rId4"/>
    <p:sldLayoutId id="2147484179" r:id="rId5"/>
    <p:sldLayoutId id="2147484180" r:id="rId6"/>
    <p:sldLayoutId id="2147484181" r:id="rId7"/>
    <p:sldLayoutId id="2147484182" r:id="rId8"/>
    <p:sldLayoutId id="2147484183" r:id="rId9"/>
    <p:sldLayoutId id="2147484184" r:id="rId10"/>
    <p:sldLayoutId id="2147484185" r:id="rId11"/>
  </p:sldLayoutIdLst>
  <p:transition>
    <p:dissolve/>
  </p:transition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767DE7-0244-4272-9AED-1DEC84713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1196752"/>
            <a:ext cx="6336704" cy="3960440"/>
          </a:xfrm>
        </p:spPr>
        <p:txBody>
          <a:bodyPr>
            <a:normAutofit/>
          </a:bodyPr>
          <a:lstStyle/>
          <a:p>
            <a:r>
              <a:rPr lang="pl-PL" dirty="0"/>
              <a:t>Informacja z działalności Biura Powiatowego ARiMR w Sępólnie Krajeńskim na dzień 30.03.21r.</a:t>
            </a:r>
          </a:p>
        </p:txBody>
      </p:sp>
      <p:sp>
        <p:nvSpPr>
          <p:cNvPr id="8" name="Symbol zastępczy stopki 3">
            <a:extLst>
              <a:ext uri="{FF2B5EF4-FFF2-40B4-BE49-F238E27FC236}">
                <a16:creationId xmlns:a16="http://schemas.microsoft.com/office/drawing/2014/main" id="{912B14AD-ACA0-44E9-8FE5-86A94EC1A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6359" y="6381328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4891120"/>
      </p:ext>
    </p:extLst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707948-A34E-481E-A680-9016256A5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816" y="365126"/>
            <a:ext cx="5599534" cy="1325563"/>
          </a:xfrm>
        </p:spPr>
        <p:txBody>
          <a:bodyPr/>
          <a:lstStyle/>
          <a:p>
            <a:r>
              <a:rPr lang="pl-PL" dirty="0"/>
              <a:t>Komputery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F03ADF-F85F-438C-B331-24AFC2C13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4351338"/>
          </a:xfrm>
        </p:spPr>
        <p:txBody>
          <a:bodyPr/>
          <a:lstStyle/>
          <a:p>
            <a:pPr marL="0" lvl="0" indent="0" algn="just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terminie do dnia 30.12.2020 r. Agencja Restrukturyzacji i Modernizacji Rolnictwa prowadziła nabór wniosków o przyznanie pomocy na dofinansowanie kosztów zakupu komputera stacjonarnego lub przenośnego będącego laptopem wraz z niezbędnym oprogramowaniem oraz myszką, klawiaturą i ładowarką. </a:t>
            </a:r>
            <a:endParaRPr lang="pl-PL" altLang="pl-PL" sz="800" dirty="0"/>
          </a:p>
          <a:p>
            <a:pPr marL="0" lvl="0" indent="0" algn="just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pl-PL" altLang="pl-PL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Możliwa do otrzymania wysokość pomocy na dofinansowanie kosztów zakupu komputera stacjonarnego lub przenośnego będącego laptopem wraz z niezbędnym oprogramowaniem oraz myszką, klawiaturą i ładowarką, to kwota do 1.500 zł na rodzinę. </a:t>
            </a:r>
            <a:endParaRPr lang="pl-PL" altLang="pl-PL" sz="800" dirty="0"/>
          </a:p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56359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2787673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C38B5F8-18B2-417C-9A3B-EFC9C9014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427732"/>
              </p:ext>
            </p:extLst>
          </p:nvPr>
        </p:nvGraphicFramePr>
        <p:xfrm>
          <a:off x="1646555" y="2935287"/>
          <a:ext cx="5850890" cy="9874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3030">
                  <a:extLst>
                    <a:ext uri="{9D8B030D-6E8A-4147-A177-3AD203B41FA5}">
                      <a16:colId xmlns:a16="http://schemas.microsoft.com/office/drawing/2014/main" val="2128135777"/>
                    </a:ext>
                  </a:extLst>
                </a:gridCol>
                <a:gridCol w="1304290">
                  <a:extLst>
                    <a:ext uri="{9D8B030D-6E8A-4147-A177-3AD203B41FA5}">
                      <a16:colId xmlns:a16="http://schemas.microsoft.com/office/drawing/2014/main" val="3315026290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3099612908"/>
                    </a:ext>
                  </a:extLst>
                </a:gridCol>
                <a:gridCol w="1858645">
                  <a:extLst>
                    <a:ext uri="{9D8B030D-6E8A-4147-A177-3AD203B41FA5}">
                      <a16:colId xmlns:a16="http://schemas.microsoft.com/office/drawing/2014/main" val="8864791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Ilość złożonych wniosków w powiecie sępoleńskim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Ilość złożonych wniosków w gm. Więcbork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Kwota przyznanych płatności w powiecie sępoleńskim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4414198"/>
                  </a:ext>
                </a:extLst>
              </a:tr>
              <a:tr h="316865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Komputery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66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28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82 500,00 zł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6464903"/>
                  </a:ext>
                </a:extLst>
              </a:tr>
            </a:tbl>
          </a:graphicData>
        </a:graphic>
      </p:graphicFrame>
      <p:sp>
        <p:nvSpPr>
          <p:cNvPr id="3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56359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4500670"/>
      </p:ext>
    </p:extLst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68000">
              <a:srgbClr val="C5DCF0"/>
            </a:gs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47A146-ABE9-4A12-984D-12E724B47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9792" y="365126"/>
            <a:ext cx="5815558" cy="1325563"/>
          </a:xfrm>
        </p:spPr>
        <p:txBody>
          <a:bodyPr/>
          <a:lstStyle/>
          <a:p>
            <a:r>
              <a:rPr lang="pl-PL" dirty="0"/>
              <a:t>Kampania 2021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518F71-23D5-4B4E-9AA6-3BB8B8395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779" y="1911747"/>
            <a:ext cx="7886700" cy="3533478"/>
          </a:xfrm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b="1" dirty="0"/>
              <a:t>Główne różnice:</a:t>
            </a:r>
          </a:p>
          <a:p>
            <a:pPr marL="0" indent="0">
              <a:buNone/>
            </a:pPr>
            <a:r>
              <a:rPr lang="pl-PL" sz="2800" b="1" dirty="0"/>
              <a:t>Nie ma możliwości </a:t>
            </a:r>
            <a:r>
              <a:rPr lang="pl-PL" sz="2800" dirty="0"/>
              <a:t>składania oświadczeń o braku zmian w roku 2021</a:t>
            </a:r>
          </a:p>
          <a:p>
            <a:pPr marL="0" indent="0">
              <a:buNone/>
            </a:pPr>
            <a:r>
              <a:rPr lang="pl-PL" sz="2800" dirty="0"/>
              <a:t>Termin na złożenie e-wniosków kończy się </a:t>
            </a:r>
            <a:r>
              <a:rPr lang="pl-PL" sz="2800" b="1" dirty="0"/>
              <a:t>17 maja 2021</a:t>
            </a:r>
          </a:p>
          <a:p>
            <a:pPr marL="0" indent="0">
              <a:buNone/>
            </a:pPr>
            <a:r>
              <a:rPr lang="pl-PL" sz="2800" dirty="0"/>
              <a:t>Wnioski przyjmowane są </a:t>
            </a:r>
            <a:r>
              <a:rPr lang="pl-PL" sz="2800" b="1" dirty="0"/>
              <a:t>wyłącznie</a:t>
            </a:r>
            <a:r>
              <a:rPr lang="pl-PL" sz="2800" dirty="0"/>
              <a:t> w formie elektronicznej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35213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1539506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>
            <a:extLst>
              <a:ext uri="{FF2B5EF4-FFF2-40B4-BE49-F238E27FC236}">
                <a16:creationId xmlns:a16="http://schemas.microsoft.com/office/drawing/2014/main" id="{48B487A7-7AE2-48AE-BAC0-0224E0F05337}"/>
              </a:ext>
            </a:extLst>
          </p:cNvPr>
          <p:cNvSpPr/>
          <p:nvPr/>
        </p:nvSpPr>
        <p:spPr>
          <a:xfrm>
            <a:off x="1861220" y="1052736"/>
            <a:ext cx="5598368" cy="4149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15000"/>
              </a:lnSpc>
              <a:spcAft>
                <a:spcPts val="1000"/>
              </a:spcAft>
            </a:pPr>
            <a:r>
              <a:rPr lang="pl-PL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PŁATNOŚCI BEZPOŚREDNIE W ROKU 2021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auto">
              <a:lnSpc>
                <a:spcPct val="115000"/>
              </a:lnSpc>
              <a:spcAft>
                <a:spcPts val="1000"/>
              </a:spcAft>
            </a:pPr>
            <a:r>
              <a:rPr lang="pl-PL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Katalog realizowanych w Polsce płatności bezpośrednich w 2021 r. obejmuje: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auto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Jednolitą płatność obszarową (JPO)  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auto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Płatność z tytułu praktyk rolniczych korzystnych dla klimatu i środowiska (tzw. płatność za zazielenienie) 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auto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Płatność dla młodych rolników 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auto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Płatność dodatkową (redystrybucyjną) 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auto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Płatności związane z produkcją </a:t>
            </a:r>
            <a:endParaRPr lang="pl-PL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auto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Płatności w ramach przejściowego wsparcia krajowego </a:t>
            </a:r>
            <a:endParaRPr lang="pl-PL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56359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711558"/>
      </p:ext>
    </p:extLst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7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CD1F7D8-FB98-44A6-AEAB-2D3AE30FE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2636912"/>
            <a:ext cx="6480720" cy="1325563"/>
          </a:xfrm>
        </p:spPr>
        <p:txBody>
          <a:bodyPr>
            <a:noAutofit/>
          </a:bodyPr>
          <a:lstStyle/>
          <a:p>
            <a:pPr algn="ctr"/>
            <a:r>
              <a:rPr lang="pl-PL" sz="4800" dirty="0"/>
              <a:t>Identyfikacja i rejestracja zwierząt – portal IRZ</a:t>
            </a:r>
          </a:p>
        </p:txBody>
      </p:sp>
      <p:sp>
        <p:nvSpPr>
          <p:cNvPr id="3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56359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5226587"/>
      </p:ext>
    </p:extLst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96C95F-AAF7-469A-B4C4-3DFE266F1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6752"/>
            <a:ext cx="7886700" cy="4980211"/>
          </a:xfrm>
        </p:spPr>
        <p:txBody>
          <a:bodyPr>
            <a:normAutofit/>
          </a:bodyPr>
          <a:lstStyle/>
          <a:p>
            <a:pPr algn="just"/>
            <a:r>
              <a:rPr lang="pl-PL" sz="2800" dirty="0"/>
              <a:t>Jednymi z zadań realizowanych przez Biura Powiatowe ARiMR są identyfikacja i rejestracja zwierząt. </a:t>
            </a:r>
          </a:p>
          <a:p>
            <a:pPr algn="just"/>
            <a:endParaRPr lang="pl-PL" sz="2800" dirty="0"/>
          </a:p>
          <a:p>
            <a:pPr algn="just"/>
            <a:r>
              <a:rPr lang="pl-PL" sz="2800" dirty="0"/>
              <a:t>Aby ograniczyć konieczność wizyt w Biurze Powiatowym oraz uzyskać dodatkowe funkcjonalności </a:t>
            </a:r>
            <a:r>
              <a:rPr lang="pl-PL" sz="2800" b="1" dirty="0"/>
              <a:t>polecamy korzystanie z portalu </a:t>
            </a:r>
            <a:r>
              <a:rPr lang="pl-PL" sz="2800" b="1" dirty="0" err="1"/>
              <a:t>IRZplus</a:t>
            </a:r>
            <a:r>
              <a:rPr lang="pl-PL" sz="2800" b="1" dirty="0"/>
              <a:t>.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767B9D0-C5CD-4415-9BC2-80419C89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86051" y="6356351"/>
            <a:ext cx="3614141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3946330"/>
      </p:ext>
    </p:extLst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26064D-3E34-44ED-A2C7-6CB2BBE17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800" dirty="0"/>
              <a:t>Portal </a:t>
            </a:r>
            <a:r>
              <a:rPr lang="pl-PL" sz="2800" dirty="0" err="1"/>
              <a:t>IRZplus</a:t>
            </a:r>
            <a:r>
              <a:rPr lang="pl-PL" sz="2800" dirty="0"/>
              <a:t> przeznaczony jest dla posiadaczy zwierząt gospodarskich oznakowanych z gatunku bydło, owce, kozy oraz świnie w celu nowoczesnego, szybkiego i wygodnego dokonywania zgłoszeń przez Internet.</a:t>
            </a:r>
          </a:p>
          <a:p>
            <a:pPr algn="just"/>
            <a:r>
              <a:rPr lang="pl-PL" sz="2800" dirty="0"/>
              <a:t>Portal umożliwia złożenie wymaganych dokumentów zgłoszeń zwierzęcych, przegląd zapisanych danych w systemie ARiMR oraz możliwość kontroli przez posiadacza zwierząt stanu faktycznego jego siedziby stada.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AD547FB-E553-407A-818D-7DE5F6307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86051" y="6356351"/>
            <a:ext cx="3614141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70860"/>
      </p:ext>
    </p:extLst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68000">
              <a:srgbClr val="C5DCF0"/>
            </a:gs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28CC9F-4B34-4ED1-8E96-F5E0E3822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688" y="980728"/>
            <a:ext cx="6751662" cy="5196235"/>
          </a:xfrm>
        </p:spPr>
        <p:txBody>
          <a:bodyPr>
            <a:normAutofit/>
          </a:bodyPr>
          <a:lstStyle/>
          <a:p>
            <a:endParaRPr lang="pl-PL" sz="5400" dirty="0"/>
          </a:p>
          <a:p>
            <a:endParaRPr lang="pl-PL" sz="5400" dirty="0"/>
          </a:p>
          <a:p>
            <a:pPr marL="0" indent="0">
              <a:buNone/>
            </a:pPr>
            <a:r>
              <a:rPr lang="pl-PL" sz="5400" dirty="0"/>
              <a:t>Dziękuję za uwagę.</a:t>
            </a:r>
          </a:p>
        </p:txBody>
      </p:sp>
    </p:spTree>
    <p:extLst>
      <p:ext uri="{BB962C8B-B14F-4D97-AF65-F5344CB8AC3E}">
        <p14:creationId xmlns:p14="http://schemas.microsoft.com/office/powerpoint/2010/main" val="1817551514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6CAA6A-17BE-4E26-A2B5-A56BD44B6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365126"/>
            <a:ext cx="3600400" cy="1325563"/>
          </a:xfrm>
        </p:spPr>
        <p:txBody>
          <a:bodyPr/>
          <a:lstStyle/>
          <a:p>
            <a:r>
              <a:rPr lang="pl-PL" dirty="0"/>
              <a:t>Kampania 2020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B63BC1-0A45-4FAE-B0B0-05E3D675A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Płatności bezpośrednie i ONW </a:t>
            </a:r>
          </a:p>
          <a:p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173FDFB2-38AB-40BD-93EF-811C72A16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302212"/>
              </p:ext>
            </p:extLst>
          </p:nvPr>
        </p:nvGraphicFramePr>
        <p:xfrm>
          <a:off x="1790661" y="2564904"/>
          <a:ext cx="5709334" cy="2615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569">
                  <a:extLst>
                    <a:ext uri="{9D8B030D-6E8A-4147-A177-3AD203B41FA5}">
                      <a16:colId xmlns:a16="http://schemas.microsoft.com/office/drawing/2014/main" val="1114550658"/>
                    </a:ext>
                  </a:extLst>
                </a:gridCol>
                <a:gridCol w="1272734">
                  <a:extLst>
                    <a:ext uri="{9D8B030D-6E8A-4147-A177-3AD203B41FA5}">
                      <a16:colId xmlns:a16="http://schemas.microsoft.com/office/drawing/2014/main" val="3034430963"/>
                    </a:ext>
                  </a:extLst>
                </a:gridCol>
                <a:gridCol w="1273354">
                  <a:extLst>
                    <a:ext uri="{9D8B030D-6E8A-4147-A177-3AD203B41FA5}">
                      <a16:colId xmlns:a16="http://schemas.microsoft.com/office/drawing/2014/main" val="10269883"/>
                    </a:ext>
                  </a:extLst>
                </a:gridCol>
                <a:gridCol w="1813677">
                  <a:extLst>
                    <a:ext uri="{9D8B030D-6E8A-4147-A177-3AD203B41FA5}">
                      <a16:colId xmlns:a16="http://schemas.microsoft.com/office/drawing/2014/main" val="253364727"/>
                    </a:ext>
                  </a:extLst>
                </a:gridCol>
              </a:tblGrid>
              <a:tr h="660524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Ilość złożonych wniosków w powiecie sępoleńskim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Ilość złożonych wniosków w gm. Więcbork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Udział % złożonych wniosków w gm. Więcbork do wniosków złożonych w powiecie sępoleńskim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extLst>
                  <a:ext uri="{0D108BD9-81ED-4DB2-BD59-A6C34878D82A}">
                    <a16:rowId xmlns:a16="http://schemas.microsoft.com/office/drawing/2014/main" val="2527404865"/>
                  </a:ext>
                </a:extLst>
              </a:tr>
              <a:tr h="495394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Płatności bezpośrednie na rok 2020 (OB)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1845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624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34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extLst>
                  <a:ext uri="{0D108BD9-81ED-4DB2-BD59-A6C34878D82A}">
                    <a16:rowId xmlns:a16="http://schemas.microsoft.com/office/drawing/2014/main" val="3111113941"/>
                  </a:ext>
                </a:extLst>
              </a:tr>
              <a:tr h="1420128">
                <a:tc>
                  <a:txBody>
                    <a:bodyPr/>
                    <a:lstStyle/>
                    <a:p>
                      <a:pPr fontAlgn="auto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Płatności dla obszarów z ograniczeniami naturalnymi</a:t>
                      </a:r>
                    </a:p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lub innymi szczególnymi ograniczeniami (tzw. płatność ONW)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1827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612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33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extLst>
                  <a:ext uri="{0D108BD9-81ED-4DB2-BD59-A6C34878D82A}">
                    <a16:rowId xmlns:a16="http://schemas.microsoft.com/office/drawing/2014/main" val="2979809195"/>
                  </a:ext>
                </a:extLst>
              </a:tr>
            </a:tbl>
          </a:graphicData>
        </a:graphic>
      </p:graphicFrame>
      <p:sp>
        <p:nvSpPr>
          <p:cNvPr id="7" name="Symbol zastępczy stopki 3">
            <a:extLst>
              <a:ext uri="{FF2B5EF4-FFF2-40B4-BE49-F238E27FC236}">
                <a16:creationId xmlns:a16="http://schemas.microsoft.com/office/drawing/2014/main" id="{CE029D35-FD8F-48A6-B8CE-839A76E3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6359" y="6381328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421089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BDBA0E-28B4-438D-B335-9E2F62770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45245"/>
            <a:ext cx="7886700" cy="1008112"/>
          </a:xfrm>
        </p:spPr>
        <p:txBody>
          <a:bodyPr>
            <a:normAutofit/>
          </a:bodyPr>
          <a:lstStyle/>
          <a:p>
            <a:r>
              <a:rPr lang="pl-PL" sz="2400" dirty="0"/>
              <a:t>Działanie Rolnictwo ekologiczne, rolno-środowiskowo-klimatyczne, dobrostan zwierząt, zalesianie gruntów rolnych 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3308" y="6381328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18573357-68FD-491D-BC15-953F5195E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810534"/>
              </p:ext>
            </p:extLst>
          </p:nvPr>
        </p:nvGraphicFramePr>
        <p:xfrm>
          <a:off x="1717333" y="3284984"/>
          <a:ext cx="5709334" cy="1844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569">
                  <a:extLst>
                    <a:ext uri="{9D8B030D-6E8A-4147-A177-3AD203B41FA5}">
                      <a16:colId xmlns:a16="http://schemas.microsoft.com/office/drawing/2014/main" val="1832323537"/>
                    </a:ext>
                  </a:extLst>
                </a:gridCol>
                <a:gridCol w="1272734">
                  <a:extLst>
                    <a:ext uri="{9D8B030D-6E8A-4147-A177-3AD203B41FA5}">
                      <a16:colId xmlns:a16="http://schemas.microsoft.com/office/drawing/2014/main" val="526314402"/>
                    </a:ext>
                  </a:extLst>
                </a:gridCol>
                <a:gridCol w="1273354">
                  <a:extLst>
                    <a:ext uri="{9D8B030D-6E8A-4147-A177-3AD203B41FA5}">
                      <a16:colId xmlns:a16="http://schemas.microsoft.com/office/drawing/2014/main" val="3621191501"/>
                    </a:ext>
                  </a:extLst>
                </a:gridCol>
                <a:gridCol w="1813677">
                  <a:extLst>
                    <a:ext uri="{9D8B030D-6E8A-4147-A177-3AD203B41FA5}">
                      <a16:colId xmlns:a16="http://schemas.microsoft.com/office/drawing/2014/main" val="3900299456"/>
                    </a:ext>
                  </a:extLst>
                </a:gridCol>
              </a:tblGrid>
              <a:tr h="330262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Rolnictwo ekologiczne (RE)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2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50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extLst>
                  <a:ext uri="{0D108BD9-81ED-4DB2-BD59-A6C34878D82A}">
                    <a16:rowId xmlns:a16="http://schemas.microsoft.com/office/drawing/2014/main" val="2921368882"/>
                  </a:ext>
                </a:extLst>
              </a:tr>
              <a:tr h="495394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Działanie rolo-środowiskowo-klimatyczne (PRSK)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126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33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26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extLst>
                  <a:ext uri="{0D108BD9-81ED-4DB2-BD59-A6C34878D82A}">
                    <a16:rowId xmlns:a16="http://schemas.microsoft.com/office/drawing/2014/main" val="1490117250"/>
                  </a:ext>
                </a:extLst>
              </a:tr>
              <a:tr h="660524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Zalesianie gruntów rolnych (PROW 2004-2006, PROW 2007-2013)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41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15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36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extLst>
                  <a:ext uri="{0D108BD9-81ED-4DB2-BD59-A6C34878D82A}">
                    <a16:rowId xmlns:a16="http://schemas.microsoft.com/office/drawing/2014/main" val="3618181952"/>
                  </a:ext>
                </a:extLst>
              </a:tr>
              <a:tr h="330262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Dobrostan zwierząt (DZ)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107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50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46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extLst>
                  <a:ext uri="{0D108BD9-81ED-4DB2-BD59-A6C34878D82A}">
                    <a16:rowId xmlns:a16="http://schemas.microsoft.com/office/drawing/2014/main" val="3350481187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F64C3A58-7EA1-4905-87A7-47500C069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805908"/>
              </p:ext>
            </p:extLst>
          </p:nvPr>
        </p:nvGraphicFramePr>
        <p:xfrm>
          <a:off x="1714282" y="2614424"/>
          <a:ext cx="5709334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569">
                  <a:extLst>
                    <a:ext uri="{9D8B030D-6E8A-4147-A177-3AD203B41FA5}">
                      <a16:colId xmlns:a16="http://schemas.microsoft.com/office/drawing/2014/main" val="3334192064"/>
                    </a:ext>
                  </a:extLst>
                </a:gridCol>
                <a:gridCol w="1272734">
                  <a:extLst>
                    <a:ext uri="{9D8B030D-6E8A-4147-A177-3AD203B41FA5}">
                      <a16:colId xmlns:a16="http://schemas.microsoft.com/office/drawing/2014/main" val="3983085158"/>
                    </a:ext>
                  </a:extLst>
                </a:gridCol>
                <a:gridCol w="1273354">
                  <a:extLst>
                    <a:ext uri="{9D8B030D-6E8A-4147-A177-3AD203B41FA5}">
                      <a16:colId xmlns:a16="http://schemas.microsoft.com/office/drawing/2014/main" val="1737215441"/>
                    </a:ext>
                  </a:extLst>
                </a:gridCol>
                <a:gridCol w="1813677">
                  <a:extLst>
                    <a:ext uri="{9D8B030D-6E8A-4147-A177-3AD203B41FA5}">
                      <a16:colId xmlns:a16="http://schemas.microsoft.com/office/drawing/2014/main" val="757604657"/>
                    </a:ext>
                  </a:extLst>
                </a:gridCol>
              </a:tblGrid>
              <a:tr h="660524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 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Ilość złożonych wniosków w powiecie sępoleńskim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Ilość złożonych wniosków w gm. Więcbork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Udział % złożonych wniosków w gm. Więcbork do wniosków złożonych w powiecie sępoleńskim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921" marR="66921" marT="0" marB="0"/>
                </a:tc>
                <a:extLst>
                  <a:ext uri="{0D108BD9-81ED-4DB2-BD59-A6C34878D82A}">
                    <a16:rowId xmlns:a16="http://schemas.microsoft.com/office/drawing/2014/main" val="926380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651009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rgbClr val="C5DCF0"/>
            </a:gs>
            <a:gs pos="0">
              <a:schemeClr val="accent1">
                <a:lumMod val="5000"/>
                <a:lumOff val="95000"/>
              </a:schemeClr>
            </a:gs>
            <a:gs pos="76000">
              <a:schemeClr val="accent1">
                <a:lumMod val="45000"/>
                <a:lumOff val="55000"/>
              </a:schemeClr>
            </a:gs>
            <a:gs pos="8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7EB5D01-AA29-43F4-9CC8-6A6768D7F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1777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algn="just" fontAlgn="auto">
              <a:lnSpc>
                <a:spcPct val="107000"/>
              </a:lnSpc>
              <a:spcAft>
                <a:spcPts val="800"/>
              </a:spcAf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Kwoty wypłacone w Kampanii 2020:</a:t>
            </a:r>
            <a:endParaRPr lang="pl-PL" dirty="0"/>
          </a:p>
          <a:p>
            <a:pPr marL="457200" algn="just" fontAlgn="auto">
              <a:lnSpc>
                <a:spcPct val="107000"/>
              </a:lnSpc>
              <a:spcAft>
                <a:spcPts val="800"/>
              </a:spcAf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OB. – 45 961 583,40 zł</a:t>
            </a:r>
            <a:endParaRPr lang="pl-PL" dirty="0"/>
          </a:p>
          <a:p>
            <a:pPr marL="457200" algn="just" fontAlgn="auto">
              <a:lnSpc>
                <a:spcPct val="107000"/>
              </a:lnSpc>
              <a:spcAft>
                <a:spcPts val="800"/>
              </a:spcAf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ONW – 3 183 947,25 zł</a:t>
            </a:r>
            <a:endParaRPr lang="pl-PL" dirty="0"/>
          </a:p>
          <a:p>
            <a:pPr marL="457200" algn="just" fontAlgn="auto">
              <a:lnSpc>
                <a:spcPct val="107000"/>
              </a:lnSpc>
              <a:spcAft>
                <a:spcPts val="800"/>
              </a:spcAf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PRSK – 2 142 973,73 zł</a:t>
            </a:r>
            <a:endParaRPr lang="pl-PL" dirty="0"/>
          </a:p>
          <a:p>
            <a:pPr marL="457200" algn="just" fontAlgn="auto">
              <a:lnSpc>
                <a:spcPct val="107000"/>
              </a:lnSpc>
              <a:spcAft>
                <a:spcPts val="800"/>
              </a:spcAf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 – 54 005,23 zł</a:t>
            </a:r>
            <a:endParaRPr lang="pl-PL" dirty="0"/>
          </a:p>
          <a:p>
            <a:pPr marL="457200" algn="just" fontAlgn="auto">
              <a:lnSpc>
                <a:spcPct val="107000"/>
              </a:lnSpc>
              <a:spcAft>
                <a:spcPts val="800"/>
              </a:spcAft>
            </a:pP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DZ -  wydanie decyzji do końca czerwca 2021r. </a:t>
            </a:r>
            <a:endParaRPr lang="pl-PL" dirty="0">
              <a:effectLst/>
            </a:endParaRPr>
          </a:p>
        </p:txBody>
      </p:sp>
      <p:sp>
        <p:nvSpPr>
          <p:cNvPr id="7" name="Symbol zastępczy stopki 3">
            <a:extLst>
              <a:ext uri="{FF2B5EF4-FFF2-40B4-BE49-F238E27FC236}">
                <a16:creationId xmlns:a16="http://schemas.microsoft.com/office/drawing/2014/main" id="{D326F7D7-FDD8-460A-B1D1-8E207E1BE5D8}"/>
              </a:ext>
            </a:extLst>
          </p:cNvPr>
          <p:cNvSpPr txBox="1">
            <a:spLocks/>
          </p:cNvSpPr>
          <p:nvPr/>
        </p:nvSpPr>
        <p:spPr>
          <a:xfrm>
            <a:off x="2756359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000664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EE2AFB-FB01-4980-B1A0-75C038B12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764704"/>
            <a:ext cx="4248472" cy="925985"/>
          </a:xfrm>
        </p:spPr>
        <p:txBody>
          <a:bodyPr>
            <a:normAutofit fontScale="90000"/>
          </a:bodyPr>
          <a:lstStyle/>
          <a:p>
            <a:r>
              <a:rPr lang="pl-PL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siewny 2020</a:t>
            </a:r>
            <a:br>
              <a:rPr lang="pl-PL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8362A06A-3FF8-4627-BC5A-242EBBE9A3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668876"/>
              </p:ext>
            </p:extLst>
          </p:nvPr>
        </p:nvGraphicFramePr>
        <p:xfrm>
          <a:off x="1646555" y="2420888"/>
          <a:ext cx="5850890" cy="2074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3030">
                  <a:extLst>
                    <a:ext uri="{9D8B030D-6E8A-4147-A177-3AD203B41FA5}">
                      <a16:colId xmlns:a16="http://schemas.microsoft.com/office/drawing/2014/main" val="3650940460"/>
                    </a:ext>
                  </a:extLst>
                </a:gridCol>
                <a:gridCol w="1304290">
                  <a:extLst>
                    <a:ext uri="{9D8B030D-6E8A-4147-A177-3AD203B41FA5}">
                      <a16:colId xmlns:a16="http://schemas.microsoft.com/office/drawing/2014/main" val="2570755280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1417625777"/>
                    </a:ext>
                  </a:extLst>
                </a:gridCol>
                <a:gridCol w="1858645">
                  <a:extLst>
                    <a:ext uri="{9D8B030D-6E8A-4147-A177-3AD203B41FA5}">
                      <a16:colId xmlns:a16="http://schemas.microsoft.com/office/drawing/2014/main" val="1497609199"/>
                    </a:ext>
                  </a:extLst>
                </a:gridCol>
              </a:tblGrid>
              <a:tr h="1339212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Ilość złożonych wniosków w powiecie sępoleńskim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Ilość złożonych wniosków w gm. Więcbork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Kwota przyznanych płatności w powiecie sępoleńskim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0911152"/>
                  </a:ext>
                </a:extLst>
              </a:tr>
              <a:tr h="734907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Materiał siewny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376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111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636 410,30 zł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875726"/>
                  </a:ext>
                </a:extLst>
              </a:tr>
            </a:tbl>
          </a:graphicData>
        </a:graphic>
      </p:graphicFrame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64079" y="6381328"/>
            <a:ext cx="36158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772313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FA4B89-02CE-4454-81C8-A0A6E099F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700" y="1129829"/>
            <a:ext cx="5400600" cy="925985"/>
          </a:xfrm>
        </p:spPr>
        <p:txBody>
          <a:bodyPr>
            <a:normAutofit fontScale="90000"/>
          </a:bodyPr>
          <a:lstStyle/>
          <a:p>
            <a:r>
              <a:rPr lang="pl-PL" altLang="pl-PL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COVID19,  COVID19-Świnie</a:t>
            </a:r>
            <a:br>
              <a:rPr lang="pl-PL" altLang="pl-PL" sz="3600" dirty="0"/>
            </a:br>
            <a:endParaRPr lang="pl-PL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465A3057-08BB-4CCF-98C2-1258D7FB40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455022"/>
              </p:ext>
            </p:extLst>
          </p:nvPr>
        </p:nvGraphicFramePr>
        <p:xfrm>
          <a:off x="2195736" y="2852936"/>
          <a:ext cx="4457789" cy="189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4459">
                  <a:extLst>
                    <a:ext uri="{9D8B030D-6E8A-4147-A177-3AD203B41FA5}">
                      <a16:colId xmlns:a16="http://schemas.microsoft.com/office/drawing/2014/main" val="4000389045"/>
                    </a:ext>
                  </a:extLst>
                </a:gridCol>
                <a:gridCol w="969607">
                  <a:extLst>
                    <a:ext uri="{9D8B030D-6E8A-4147-A177-3AD203B41FA5}">
                      <a16:colId xmlns:a16="http://schemas.microsoft.com/office/drawing/2014/main" val="1504044339"/>
                    </a:ext>
                  </a:extLst>
                </a:gridCol>
                <a:gridCol w="1522318">
                  <a:extLst>
                    <a:ext uri="{9D8B030D-6E8A-4147-A177-3AD203B41FA5}">
                      <a16:colId xmlns:a16="http://schemas.microsoft.com/office/drawing/2014/main" val="1258393216"/>
                    </a:ext>
                  </a:extLst>
                </a:gridCol>
                <a:gridCol w="1001405">
                  <a:extLst>
                    <a:ext uri="{9D8B030D-6E8A-4147-A177-3AD203B41FA5}">
                      <a16:colId xmlns:a16="http://schemas.microsoft.com/office/drawing/2014/main" val="1599346695"/>
                    </a:ext>
                  </a:extLst>
                </a:gridCol>
              </a:tblGrid>
              <a:tr h="1213424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 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Liczba złożonych wniosków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Kwota przyznanej pomocy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Ilość złożonych wniosków w gminie Więcborku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9310788"/>
                  </a:ext>
                </a:extLst>
              </a:tr>
              <a:tr h="222242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COVID19</a:t>
                      </a:r>
                      <a:endParaRPr lang="pl-PL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693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4 806 046,89 zł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261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7341813"/>
                  </a:ext>
                </a:extLst>
              </a:tr>
              <a:tr h="454774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COVID19 - Świnie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103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605 096,02 zł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30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5025576"/>
                  </a:ext>
                </a:extLst>
              </a:tr>
            </a:tbl>
          </a:graphicData>
        </a:graphic>
      </p:graphicFrame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56359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3197954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670618-5315-4BCE-8787-9AB682875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365126"/>
            <a:ext cx="3960440" cy="1325563"/>
          </a:xfrm>
        </p:spPr>
        <p:txBody>
          <a:bodyPr/>
          <a:lstStyle/>
          <a:p>
            <a:r>
              <a:rPr lang="pl-PL" dirty="0"/>
              <a:t>Pomoc Chryzantemy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0BBCFF5-50D4-4149-AFE7-176BF1A98D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750562"/>
              </p:ext>
            </p:extLst>
          </p:nvPr>
        </p:nvGraphicFramePr>
        <p:xfrm>
          <a:off x="861914" y="1844824"/>
          <a:ext cx="7022454" cy="1152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278">
                  <a:extLst>
                    <a:ext uri="{9D8B030D-6E8A-4147-A177-3AD203B41FA5}">
                      <a16:colId xmlns:a16="http://schemas.microsoft.com/office/drawing/2014/main" val="3833328957"/>
                    </a:ext>
                  </a:extLst>
                </a:gridCol>
                <a:gridCol w="939610">
                  <a:extLst>
                    <a:ext uri="{9D8B030D-6E8A-4147-A177-3AD203B41FA5}">
                      <a16:colId xmlns:a16="http://schemas.microsoft.com/office/drawing/2014/main" val="3794008918"/>
                    </a:ext>
                  </a:extLst>
                </a:gridCol>
                <a:gridCol w="654287">
                  <a:extLst>
                    <a:ext uri="{9D8B030D-6E8A-4147-A177-3AD203B41FA5}">
                      <a16:colId xmlns:a16="http://schemas.microsoft.com/office/drawing/2014/main" val="949567869"/>
                    </a:ext>
                  </a:extLst>
                </a:gridCol>
                <a:gridCol w="1353212">
                  <a:extLst>
                    <a:ext uri="{9D8B030D-6E8A-4147-A177-3AD203B41FA5}">
                      <a16:colId xmlns:a16="http://schemas.microsoft.com/office/drawing/2014/main" val="3291651116"/>
                    </a:ext>
                  </a:extLst>
                </a:gridCol>
                <a:gridCol w="1025407">
                  <a:extLst>
                    <a:ext uri="{9D8B030D-6E8A-4147-A177-3AD203B41FA5}">
                      <a16:colId xmlns:a16="http://schemas.microsoft.com/office/drawing/2014/main" val="1888456843"/>
                    </a:ext>
                  </a:extLst>
                </a:gridCol>
                <a:gridCol w="1099544">
                  <a:extLst>
                    <a:ext uri="{9D8B030D-6E8A-4147-A177-3AD203B41FA5}">
                      <a16:colId xmlns:a16="http://schemas.microsoft.com/office/drawing/2014/main" val="3984455148"/>
                    </a:ext>
                  </a:extLst>
                </a:gridCol>
                <a:gridCol w="1014116">
                  <a:extLst>
                    <a:ext uri="{9D8B030D-6E8A-4147-A177-3AD203B41FA5}">
                      <a16:colId xmlns:a16="http://schemas.microsoft.com/office/drawing/2014/main" val="155660098"/>
                    </a:ext>
                  </a:extLst>
                </a:gridCol>
              </a:tblGrid>
              <a:tr h="927930"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Liczba złożonych wniosków 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Pomoc publiczna 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Pomoc de </a:t>
                      </a:r>
                      <a:r>
                        <a:rPr lang="pl-PL" sz="1400" dirty="0" err="1">
                          <a:effectLst/>
                        </a:rPr>
                        <a:t>minimis</a:t>
                      </a:r>
                      <a:r>
                        <a:rPr lang="pl-PL" sz="1400" dirty="0">
                          <a:effectLst/>
                        </a:rPr>
                        <a:t> 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 err="1">
                          <a:effectLst/>
                        </a:rPr>
                        <a:t>Czryzantemy</a:t>
                      </a:r>
                      <a:r>
                        <a:rPr lang="pl-PL" sz="1400" dirty="0">
                          <a:effectLst/>
                        </a:rPr>
                        <a:t> doniczkowe </a:t>
                      </a:r>
                    </a:p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(ilość)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Chryzantemy cięte (ilość)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Kwota przyznanej pomocy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>
                          <a:effectLst/>
                        </a:rPr>
                        <a:t>Liczba odbiorców chryzantem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55253"/>
                  </a:ext>
                </a:extLst>
              </a:tr>
              <a:tr h="224198"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7 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4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3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3772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5070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90 650,00 zł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400" dirty="0">
                          <a:effectLst/>
                        </a:rPr>
                        <a:t>12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712512"/>
                  </a:ext>
                </a:extLst>
              </a:tr>
            </a:tbl>
          </a:graphicData>
        </a:graphic>
      </p:graphicFrame>
      <p:sp>
        <p:nvSpPr>
          <p:cNvPr id="7" name="Prostokąt 6">
            <a:extLst>
              <a:ext uri="{FF2B5EF4-FFF2-40B4-BE49-F238E27FC236}">
                <a16:creationId xmlns:a16="http://schemas.microsoft.com/office/drawing/2014/main" id="{05EE1F67-C6B8-46ED-9E16-B5008A2E35CB}"/>
              </a:ext>
            </a:extLst>
          </p:cNvPr>
          <p:cNvSpPr/>
          <p:nvPr/>
        </p:nvSpPr>
        <p:spPr>
          <a:xfrm>
            <a:off x="1961964" y="3726649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hangingPunct="0"/>
            <a:r>
              <a:rPr lang="pl-PL" alt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gminie Więcbork 3 producentów  złożyło wnioski o pomoc na chryzantemy.</a:t>
            </a:r>
          </a:p>
          <a:p>
            <a:pPr lvl="0" algn="just" eaLnBrk="0" hangingPunct="0"/>
            <a:r>
              <a:rPr lang="pl-PL" alt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Producenci uzyskali płatność w wysokości 22500,00zł. </a:t>
            </a:r>
          </a:p>
          <a:p>
            <a:pPr lvl="0" algn="just" eaLnBrk="0" hangingPunct="0"/>
            <a:r>
              <a:rPr lang="pl-PL" altLang="pl-PL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Odbiorców chryzantem z gminy Więcbork było 4.</a:t>
            </a:r>
            <a:endParaRPr lang="pl-PL" altLang="pl-PL" sz="1600" dirty="0">
              <a:latin typeface="Arial" panose="020B0604020202020204" pitchFamily="34" charset="0"/>
            </a:endParaRPr>
          </a:p>
        </p:txBody>
      </p:sp>
      <p:sp>
        <p:nvSpPr>
          <p:cNvPr id="5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56359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112468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66AFBE-EFCB-4B29-86AE-9369C32D6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404664"/>
            <a:ext cx="4752528" cy="1460499"/>
          </a:xfrm>
        </p:spPr>
        <p:txBody>
          <a:bodyPr/>
          <a:lstStyle/>
          <a:p>
            <a:r>
              <a:rPr lang="pl-PL" altLang="pl-P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Koła Gospodyń wiejskich</a:t>
            </a:r>
            <a:br>
              <a:rPr lang="pl-PL" altLang="pl-PL" dirty="0"/>
            </a:b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2870AFA7-3DD2-47BF-A8F5-956A8D658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22670"/>
              </p:ext>
            </p:extLst>
          </p:nvPr>
        </p:nvGraphicFramePr>
        <p:xfrm>
          <a:off x="2123728" y="2492896"/>
          <a:ext cx="4968551" cy="17281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1251">
                  <a:extLst>
                    <a:ext uri="{9D8B030D-6E8A-4147-A177-3AD203B41FA5}">
                      <a16:colId xmlns:a16="http://schemas.microsoft.com/office/drawing/2014/main" val="854603098"/>
                    </a:ext>
                  </a:extLst>
                </a:gridCol>
                <a:gridCol w="1623255">
                  <a:extLst>
                    <a:ext uri="{9D8B030D-6E8A-4147-A177-3AD203B41FA5}">
                      <a16:colId xmlns:a16="http://schemas.microsoft.com/office/drawing/2014/main" val="860275022"/>
                    </a:ext>
                  </a:extLst>
                </a:gridCol>
                <a:gridCol w="1624045">
                  <a:extLst>
                    <a:ext uri="{9D8B030D-6E8A-4147-A177-3AD203B41FA5}">
                      <a16:colId xmlns:a16="http://schemas.microsoft.com/office/drawing/2014/main" val="425882320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 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Ilość zarejestrowanych kół w rejestrze krajowym w powiecie  sępoleńskim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Ilość zarejestrowanych kół w rejestrze krajowym w gm. Więcbork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422668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Koła Gospodyń Wiejskich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19</a:t>
                      </a:r>
                      <a:endParaRPr lang="pl-PL" sz="14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9</a:t>
                      </a:r>
                      <a:endParaRPr lang="pl-PL" sz="1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6497877"/>
                  </a:ext>
                </a:extLst>
              </a:tr>
            </a:tbl>
          </a:graphicData>
        </a:graphic>
      </p:graphicFrame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56359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2267718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9F5A03-0496-48D0-B24B-25DEDE32C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908720"/>
            <a:ext cx="6806580" cy="1325563"/>
          </a:xfrm>
        </p:spPr>
        <p:txBody>
          <a:bodyPr/>
          <a:lstStyle/>
          <a:p>
            <a:r>
              <a:rPr lang="pl-PL" dirty="0"/>
              <a:t>KGW – wnioski i płatności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72C5FB7F-9A8A-4346-B1C7-82EDF7FF77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1708150"/>
              </p:ext>
            </p:extLst>
          </p:nvPr>
        </p:nvGraphicFramePr>
        <p:xfrm>
          <a:off x="1923415" y="2492896"/>
          <a:ext cx="5297170" cy="2917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3030">
                  <a:extLst>
                    <a:ext uri="{9D8B030D-6E8A-4147-A177-3AD203B41FA5}">
                      <a16:colId xmlns:a16="http://schemas.microsoft.com/office/drawing/2014/main" val="2202993801"/>
                    </a:ext>
                  </a:extLst>
                </a:gridCol>
                <a:gridCol w="1304290">
                  <a:extLst>
                    <a:ext uri="{9D8B030D-6E8A-4147-A177-3AD203B41FA5}">
                      <a16:colId xmlns:a16="http://schemas.microsoft.com/office/drawing/2014/main" val="2367981184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2226747218"/>
                    </a:ext>
                  </a:extLst>
                </a:gridCol>
                <a:gridCol w="1304925">
                  <a:extLst>
                    <a:ext uri="{9D8B030D-6E8A-4147-A177-3AD203B41FA5}">
                      <a16:colId xmlns:a16="http://schemas.microsoft.com/office/drawing/2014/main" val="2248980130"/>
                    </a:ext>
                  </a:extLst>
                </a:gridCol>
              </a:tblGrid>
              <a:tr h="583449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 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Ilość wniosków w powiecie  sępoleńskim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Ilość wniosków w gm. Więcbork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Kwota przyznana w gm. Więcbork (zł)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7880681"/>
                  </a:ext>
                </a:extLst>
              </a:tr>
              <a:tr h="194483">
                <a:tc gridSpan="4"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2018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377532"/>
                  </a:ext>
                </a:extLst>
              </a:tr>
              <a:tr h="583449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Pomoc finansowa dla kół gospodyń wiejskich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4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3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10000,00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3496620"/>
                  </a:ext>
                </a:extLst>
              </a:tr>
              <a:tr h="194483">
                <a:tc gridSpan="4"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2019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426951"/>
                  </a:ext>
                </a:extLst>
              </a:tr>
              <a:tr h="583449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Pomoc finansowa dla kół gospodyń wiejskich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17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9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32000,00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7320397"/>
                  </a:ext>
                </a:extLst>
              </a:tr>
              <a:tr h="194483">
                <a:tc gridSpan="4"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2020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009577"/>
                  </a:ext>
                </a:extLst>
              </a:tr>
              <a:tr h="583449">
                <a:tc>
                  <a:txBody>
                    <a:bodyPr/>
                    <a:lstStyle/>
                    <a:p>
                      <a:pPr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Pomoc finansowa dla kół gospodyń wiejskich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17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9</a:t>
                      </a:r>
                      <a:endParaRPr lang="pl-PL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33000,00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711909"/>
                  </a:ext>
                </a:extLst>
              </a:tr>
            </a:tbl>
          </a:graphicData>
        </a:graphic>
      </p:graphicFrame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A59DA1A-03F8-4719-9F02-1BE10C64D630}"/>
              </a:ext>
            </a:extLst>
          </p:cNvPr>
          <p:cNvSpPr>
            <a:spLocks noGrp="1"/>
          </p:cNvSpPr>
          <p:nvPr/>
        </p:nvSpPr>
        <p:spPr>
          <a:xfrm>
            <a:off x="2756359" y="6381328"/>
            <a:ext cx="3631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Cambri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mbria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/>
              <a:t>Opracowano w Biurze Powiatowym ARiMR w Sępólnie Krajeńskim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2291034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jeden_wzór_przykład_biał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jeden_wzór_przykład_biały</Template>
  <TotalTime>21521</TotalTime>
  <Words>775</Words>
  <Application>Microsoft Office PowerPoint</Application>
  <PresentationFormat>Pokaz na ekranie (4:3)</PresentationFormat>
  <Paragraphs>160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Symbol</vt:lpstr>
      <vt:lpstr>Times New Roman</vt:lpstr>
      <vt:lpstr>jeden_wzór_przykład_biały</vt:lpstr>
      <vt:lpstr>Informacja z działalności Biura Powiatowego ARiMR w Sępólnie Krajeńskim na dzień 30.03.21r.</vt:lpstr>
      <vt:lpstr>Kampania 2020</vt:lpstr>
      <vt:lpstr>Działanie Rolnictwo ekologiczne, rolno-środowiskowo-klimatyczne, dobrostan zwierząt, zalesianie gruntów rolnych </vt:lpstr>
      <vt:lpstr>Prezentacja programu PowerPoint</vt:lpstr>
      <vt:lpstr>Materiał siewny 2020 </vt:lpstr>
      <vt:lpstr>COVID19,  COVID19-Świnie </vt:lpstr>
      <vt:lpstr>Pomoc Chryzantemy</vt:lpstr>
      <vt:lpstr>Koła Gospodyń wiejskich </vt:lpstr>
      <vt:lpstr>KGW – wnioski i płatności</vt:lpstr>
      <vt:lpstr>Komputery</vt:lpstr>
      <vt:lpstr>Prezentacja programu PowerPoint</vt:lpstr>
      <vt:lpstr>Kampania 2021</vt:lpstr>
      <vt:lpstr>Prezentacja programu PowerPoint</vt:lpstr>
      <vt:lpstr>Identyfikacja i rejestracja zwierząt – portal IRZ</vt:lpstr>
      <vt:lpstr>Prezentacja programu PowerPoint</vt:lpstr>
      <vt:lpstr>Prezentacja programu PowerPoint</vt:lpstr>
      <vt:lpstr>Prezentacja programu PowerPoint</vt:lpstr>
    </vt:vector>
  </TitlesOfParts>
  <Company>ARiMR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 przygotowań Agencji  do wdrożenia wsparcia obszarowego  w ramach I i II filaru   Warszawa, luty 2015</dc:title>
  <dc:creator>JD</dc:creator>
  <cp:lastModifiedBy>Majnert Sławomir</cp:lastModifiedBy>
  <cp:revision>1034</cp:revision>
  <cp:lastPrinted>2020-02-18T09:17:46Z</cp:lastPrinted>
  <dcterms:created xsi:type="dcterms:W3CDTF">2015-02-03T08:04:26Z</dcterms:created>
  <dcterms:modified xsi:type="dcterms:W3CDTF">2021-03-30T06:02:44Z</dcterms:modified>
</cp:coreProperties>
</file>