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charts/chart2.xml" ContentType="application/vnd.openxmlformats-officedocument.drawingml.char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2" r:id="rId2"/>
    <p:sldMasterId id="2147483688" r:id="rId3"/>
    <p:sldMasterId id="2147483702" r:id="rId4"/>
    <p:sldMasterId id="2147483716" r:id="rId5"/>
    <p:sldMasterId id="2147483728" r:id="rId6"/>
    <p:sldMasterId id="2147483742" r:id="rId7"/>
    <p:sldMasterId id="2147483756" r:id="rId8"/>
    <p:sldMasterId id="2147483770" r:id="rId9"/>
    <p:sldMasterId id="2147483796" r:id="rId10"/>
  </p:sldMasterIdLst>
  <p:notesMasterIdLst>
    <p:notesMasterId r:id="rId32"/>
  </p:notesMasterIdLst>
  <p:handoutMasterIdLst>
    <p:handoutMasterId r:id="rId33"/>
  </p:handoutMasterIdLst>
  <p:sldIdLst>
    <p:sldId id="387" r:id="rId11"/>
    <p:sldId id="381" r:id="rId12"/>
    <p:sldId id="349" r:id="rId13"/>
    <p:sldId id="367" r:id="rId14"/>
    <p:sldId id="368" r:id="rId15"/>
    <p:sldId id="297" r:id="rId16"/>
    <p:sldId id="351" r:id="rId17"/>
    <p:sldId id="369" r:id="rId18"/>
    <p:sldId id="370" r:id="rId19"/>
    <p:sldId id="383" r:id="rId20"/>
    <p:sldId id="371" r:id="rId21"/>
    <p:sldId id="372" r:id="rId22"/>
    <p:sldId id="361" r:id="rId23"/>
    <p:sldId id="373" r:id="rId24"/>
    <p:sldId id="377" r:id="rId25"/>
    <p:sldId id="384" r:id="rId26"/>
    <p:sldId id="385" r:id="rId27"/>
    <p:sldId id="380" r:id="rId28"/>
    <p:sldId id="379" r:id="rId29"/>
    <p:sldId id="378" r:id="rId30"/>
    <p:sldId id="299" r:id="rId31"/>
  </p:sldIdLst>
  <p:sldSz cx="9144000" cy="6858000" type="screen4x3"/>
  <p:notesSz cx="9926638" cy="679767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399"/>
    <a:srgbClr val="99CCFF"/>
    <a:srgbClr val="99CC00"/>
    <a:srgbClr val="EEF5E7"/>
    <a:srgbClr val="EA8600"/>
    <a:srgbClr val="66CCFF"/>
    <a:srgbClr val="A6A6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4" autoAdjust="0"/>
    <p:restoredTop sz="89294" autoAdjust="0"/>
  </p:normalViewPr>
  <p:slideViewPr>
    <p:cSldViewPr>
      <p:cViewPr>
        <p:scale>
          <a:sx n="90" d="100"/>
          <a:sy n="90" d="100"/>
        </p:scale>
        <p:origin x="-167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2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5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pl-PL" dirty="0"/>
              <a:t>Stopa bezrobocia w powiecie sępoleńskim w latach </a:t>
            </a:r>
            <a:r>
              <a:rPr lang="pl-PL" dirty="0" smtClean="0"/>
              <a:t>2010-2015</a:t>
            </a:r>
            <a:endParaRPr lang="pl-PL" dirty="0"/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6345952174183067E-2"/>
          <c:y val="0.10986141233428126"/>
          <c:w val="0.90380072495100616"/>
          <c:h val="0.63454418662145162"/>
        </c:manualLayout>
      </c:layout>
      <c:barChart>
        <c:barDir val="col"/>
        <c:grouping val="clustered"/>
        <c:ser>
          <c:idx val="2"/>
          <c:order val="0"/>
          <c:tx>
            <c:strRef>
              <c:f>NOWE_stopa!$F$2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NOWE_stopa!$C$3:$C$14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NOWE_stopa!$F$3:$F$14</c:f>
              <c:numCache>
                <c:formatCode>0.0</c:formatCode>
                <c:ptCount val="12"/>
                <c:pt idx="0">
                  <c:v>24.5</c:v>
                </c:pt>
                <c:pt idx="1">
                  <c:v>25</c:v>
                </c:pt>
                <c:pt idx="2">
                  <c:v>24.2</c:v>
                </c:pt>
                <c:pt idx="3">
                  <c:v>22.6</c:v>
                </c:pt>
                <c:pt idx="4">
                  <c:v>21.8</c:v>
                </c:pt>
                <c:pt idx="5">
                  <c:v>20.8</c:v>
                </c:pt>
                <c:pt idx="6">
                  <c:v>21</c:v>
                </c:pt>
                <c:pt idx="7">
                  <c:v>20.5</c:v>
                </c:pt>
                <c:pt idx="8">
                  <c:v>20.8</c:v>
                </c:pt>
                <c:pt idx="9">
                  <c:v>21.5</c:v>
                </c:pt>
                <c:pt idx="10">
                  <c:v>22.2</c:v>
                </c:pt>
                <c:pt idx="11">
                  <c:v>25.9</c:v>
                </c:pt>
              </c:numCache>
            </c:numRef>
          </c:val>
        </c:ser>
        <c:ser>
          <c:idx val="3"/>
          <c:order val="1"/>
          <c:tx>
            <c:strRef>
              <c:f>NOWE_stopa!$G$2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NOWE_stopa!$C$3:$C$14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NOWE_stopa!$G$3:$G$14</c:f>
              <c:numCache>
                <c:formatCode>0.0</c:formatCode>
                <c:ptCount val="12"/>
                <c:pt idx="0">
                  <c:v>26.4</c:v>
                </c:pt>
                <c:pt idx="1">
                  <c:v>26.7</c:v>
                </c:pt>
                <c:pt idx="2">
                  <c:v>25.9</c:v>
                </c:pt>
                <c:pt idx="3">
                  <c:v>24.3</c:v>
                </c:pt>
                <c:pt idx="4">
                  <c:v>23.4</c:v>
                </c:pt>
                <c:pt idx="5">
                  <c:v>22.8</c:v>
                </c:pt>
                <c:pt idx="6">
                  <c:v>23.3</c:v>
                </c:pt>
                <c:pt idx="7">
                  <c:v>22.2</c:v>
                </c:pt>
                <c:pt idx="8">
                  <c:v>22.7</c:v>
                </c:pt>
                <c:pt idx="9">
                  <c:v>23.9</c:v>
                </c:pt>
                <c:pt idx="10">
                  <c:v>24.7</c:v>
                </c:pt>
                <c:pt idx="11">
                  <c:v>25.5</c:v>
                </c:pt>
              </c:numCache>
            </c:numRef>
          </c:val>
        </c:ser>
        <c:ser>
          <c:idx val="4"/>
          <c:order val="2"/>
          <c:tx>
            <c:strRef>
              <c:f>NOWE_stopa!$H$2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NOWE_stopa!$C$3:$C$14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NOWE_stopa!$H$3:$H$14</c:f>
              <c:numCache>
                <c:formatCode>0.0</c:formatCode>
                <c:ptCount val="12"/>
                <c:pt idx="0">
                  <c:v>26</c:v>
                </c:pt>
                <c:pt idx="1">
                  <c:v>25.7</c:v>
                </c:pt>
                <c:pt idx="2">
                  <c:v>24.7</c:v>
                </c:pt>
                <c:pt idx="3">
                  <c:v>23.5</c:v>
                </c:pt>
                <c:pt idx="4">
                  <c:v>23.1</c:v>
                </c:pt>
                <c:pt idx="5">
                  <c:v>22.9</c:v>
                </c:pt>
                <c:pt idx="6">
                  <c:v>23.1</c:v>
                </c:pt>
                <c:pt idx="7">
                  <c:v>22.8</c:v>
                </c:pt>
                <c:pt idx="8">
                  <c:v>22.4</c:v>
                </c:pt>
                <c:pt idx="9">
                  <c:v>22.5</c:v>
                </c:pt>
                <c:pt idx="10">
                  <c:v>23.3</c:v>
                </c:pt>
                <c:pt idx="11">
                  <c:v>24.7</c:v>
                </c:pt>
              </c:numCache>
            </c:numRef>
          </c:val>
        </c:ser>
        <c:ser>
          <c:idx val="5"/>
          <c:order val="3"/>
          <c:tx>
            <c:strRef>
              <c:f>NOWE_stopa!$I$2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NOWE_stopa!$C$3:$C$14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NOWE_stopa!$I$3:$I$14</c:f>
              <c:numCache>
                <c:formatCode>0.0</c:formatCode>
                <c:ptCount val="12"/>
                <c:pt idx="0">
                  <c:v>25.7</c:v>
                </c:pt>
                <c:pt idx="1">
                  <c:v>25.5</c:v>
                </c:pt>
                <c:pt idx="2">
                  <c:v>25.1</c:v>
                </c:pt>
                <c:pt idx="3">
                  <c:v>24.1</c:v>
                </c:pt>
                <c:pt idx="4">
                  <c:v>23.3</c:v>
                </c:pt>
                <c:pt idx="5">
                  <c:v>22.8</c:v>
                </c:pt>
                <c:pt idx="6">
                  <c:v>23</c:v>
                </c:pt>
                <c:pt idx="7">
                  <c:v>23</c:v>
                </c:pt>
                <c:pt idx="8">
                  <c:v>22.4</c:v>
                </c:pt>
                <c:pt idx="9">
                  <c:v>22.9</c:v>
                </c:pt>
                <c:pt idx="10">
                  <c:v>22.9</c:v>
                </c:pt>
                <c:pt idx="11">
                  <c:v>25</c:v>
                </c:pt>
              </c:numCache>
            </c:numRef>
          </c:val>
        </c:ser>
        <c:ser>
          <c:idx val="6"/>
          <c:order val="4"/>
          <c:tx>
            <c:strRef>
              <c:f>NOWE_stopa!$J$2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NOWE_stopa!$C$3:$C$14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NOWE_stopa!$J$3:$J$14</c:f>
              <c:numCache>
                <c:formatCode>0.0</c:formatCode>
                <c:ptCount val="12"/>
                <c:pt idx="0">
                  <c:v>25.6</c:v>
                </c:pt>
                <c:pt idx="1">
                  <c:v>24.7</c:v>
                </c:pt>
                <c:pt idx="2">
                  <c:v>24.1</c:v>
                </c:pt>
                <c:pt idx="3">
                  <c:v>22.7</c:v>
                </c:pt>
                <c:pt idx="4">
                  <c:v>22</c:v>
                </c:pt>
                <c:pt idx="5">
                  <c:v>21.2</c:v>
                </c:pt>
                <c:pt idx="6">
                  <c:v>21.5</c:v>
                </c:pt>
                <c:pt idx="7">
                  <c:v>20.8</c:v>
                </c:pt>
                <c:pt idx="8">
                  <c:v>20.3</c:v>
                </c:pt>
                <c:pt idx="9">
                  <c:v>19.399999999999999</c:v>
                </c:pt>
                <c:pt idx="10">
                  <c:v>20.5</c:v>
                </c:pt>
                <c:pt idx="11">
                  <c:v>21.5</c:v>
                </c:pt>
              </c:numCache>
            </c:numRef>
          </c:val>
        </c:ser>
        <c:ser>
          <c:idx val="0"/>
          <c:order val="5"/>
          <c:tx>
            <c:strRef>
              <c:f>NOWE_stopa!$K$2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NOWE_stopa!$C$3:$C$14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NOWE_stopa!$K$3:$K$14</c:f>
              <c:numCache>
                <c:formatCode>General</c:formatCode>
                <c:ptCount val="12"/>
                <c:pt idx="0">
                  <c:v>22.1</c:v>
                </c:pt>
                <c:pt idx="1">
                  <c:v>21.3</c:v>
                </c:pt>
                <c:pt idx="2">
                  <c:v>20</c:v>
                </c:pt>
                <c:pt idx="3">
                  <c:v>19.100000000000001</c:v>
                </c:pt>
                <c:pt idx="4">
                  <c:v>18.7</c:v>
                </c:pt>
                <c:pt idx="5">
                  <c:v>18.8</c:v>
                </c:pt>
                <c:pt idx="6">
                  <c:v>19.399999999999999</c:v>
                </c:pt>
                <c:pt idx="7">
                  <c:v>18.100000000000001</c:v>
                </c:pt>
                <c:pt idx="8">
                  <c:v>17.399999999999999</c:v>
                </c:pt>
                <c:pt idx="9">
                  <c:v>16.8</c:v>
                </c:pt>
                <c:pt idx="10">
                  <c:v>18</c:v>
                </c:pt>
                <c:pt idx="11">
                  <c:v>19.8</c:v>
                </c:pt>
              </c:numCache>
            </c:numRef>
          </c:val>
        </c:ser>
        <c:gapWidth val="219"/>
        <c:overlap val="-27"/>
        <c:axId val="136549888"/>
        <c:axId val="136551424"/>
      </c:barChart>
      <c:catAx>
        <c:axId val="136549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36551424"/>
        <c:crosses val="autoZero"/>
        <c:auto val="1"/>
        <c:lblAlgn val="ctr"/>
        <c:lblOffset val="100"/>
      </c:catAx>
      <c:valAx>
        <c:axId val="136551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36549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831288530794115"/>
          <c:y val="0.91680788795205859"/>
          <c:w val="0.67327321003479412"/>
          <c:h val="8.3192112047940983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pl-PL" dirty="0"/>
              <a:t>Liczba osób bezrobotnych w powiecie sępoleńskim w latach </a:t>
            </a:r>
            <a:r>
              <a:rPr lang="pl-PL" dirty="0" smtClean="0"/>
              <a:t>2010-2015</a:t>
            </a:r>
            <a:endParaRPr lang="pl-PL" dirty="0"/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4880654624054374E-2"/>
          <c:y val="0.20522727272727298"/>
          <c:w val="0.87386468951339535"/>
          <c:h val="0.55895273732941675"/>
        </c:manualLayout>
      </c:layout>
      <c:barChart>
        <c:barDir val="col"/>
        <c:grouping val="clustered"/>
        <c:ser>
          <c:idx val="2"/>
          <c:order val="0"/>
          <c:tx>
            <c:strRef>
              <c:f>NOWE_liczba!$F$2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NOWE_liczba!$C$3:$C$14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NOWE_liczba!$F$3:$F$14</c:f>
              <c:numCache>
                <c:formatCode>General</c:formatCode>
                <c:ptCount val="12"/>
                <c:pt idx="0">
                  <c:v>3645</c:v>
                </c:pt>
                <c:pt idx="1">
                  <c:v>3736</c:v>
                </c:pt>
                <c:pt idx="2">
                  <c:v>3585</c:v>
                </c:pt>
                <c:pt idx="3">
                  <c:v>3273</c:v>
                </c:pt>
                <c:pt idx="4">
                  <c:v>3133</c:v>
                </c:pt>
                <c:pt idx="5">
                  <c:v>2943</c:v>
                </c:pt>
                <c:pt idx="6">
                  <c:v>2983</c:v>
                </c:pt>
                <c:pt idx="7">
                  <c:v>2895</c:v>
                </c:pt>
                <c:pt idx="8">
                  <c:v>2952</c:v>
                </c:pt>
                <c:pt idx="9">
                  <c:v>3086</c:v>
                </c:pt>
                <c:pt idx="10">
                  <c:v>3221</c:v>
                </c:pt>
                <c:pt idx="11">
                  <c:v>3608</c:v>
                </c:pt>
              </c:numCache>
            </c:numRef>
          </c:val>
        </c:ser>
        <c:ser>
          <c:idx val="3"/>
          <c:order val="1"/>
          <c:tx>
            <c:strRef>
              <c:f>NOWE_liczba!$G$2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NOWE_liczba!$C$3:$C$14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NOWE_liczba!$G$3:$G$14</c:f>
              <c:numCache>
                <c:formatCode>General</c:formatCode>
                <c:ptCount val="12"/>
                <c:pt idx="0">
                  <c:v>3730</c:v>
                </c:pt>
                <c:pt idx="1">
                  <c:v>3786</c:v>
                </c:pt>
                <c:pt idx="2">
                  <c:v>3630</c:v>
                </c:pt>
                <c:pt idx="3">
                  <c:v>3337</c:v>
                </c:pt>
                <c:pt idx="4">
                  <c:v>3185</c:v>
                </c:pt>
                <c:pt idx="5">
                  <c:v>3078</c:v>
                </c:pt>
                <c:pt idx="6">
                  <c:v>3154</c:v>
                </c:pt>
                <c:pt idx="7">
                  <c:v>2971</c:v>
                </c:pt>
                <c:pt idx="8">
                  <c:v>3060</c:v>
                </c:pt>
                <c:pt idx="9">
                  <c:v>3262</c:v>
                </c:pt>
                <c:pt idx="10">
                  <c:v>3406</c:v>
                </c:pt>
                <c:pt idx="11">
                  <c:v>3603</c:v>
                </c:pt>
              </c:numCache>
            </c:numRef>
          </c:val>
        </c:ser>
        <c:ser>
          <c:idx val="4"/>
          <c:order val="2"/>
          <c:tx>
            <c:strRef>
              <c:f>NOWE_liczba!$H$2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NOWE_liczba!$C$3:$C$14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NOWE_liczba!$H$3:$H$14</c:f>
              <c:numCache>
                <c:formatCode>General</c:formatCode>
                <c:ptCount val="12"/>
                <c:pt idx="0">
                  <c:v>3716</c:v>
                </c:pt>
                <c:pt idx="1">
                  <c:v>3654</c:v>
                </c:pt>
                <c:pt idx="2">
                  <c:v>3463</c:v>
                </c:pt>
                <c:pt idx="3">
                  <c:v>3250</c:v>
                </c:pt>
                <c:pt idx="4">
                  <c:v>3180</c:v>
                </c:pt>
                <c:pt idx="5">
                  <c:v>3147</c:v>
                </c:pt>
                <c:pt idx="6">
                  <c:v>3174</c:v>
                </c:pt>
                <c:pt idx="7">
                  <c:v>3124</c:v>
                </c:pt>
                <c:pt idx="8">
                  <c:v>3039</c:v>
                </c:pt>
                <c:pt idx="9">
                  <c:v>3057</c:v>
                </c:pt>
                <c:pt idx="10">
                  <c:v>3195</c:v>
                </c:pt>
                <c:pt idx="11">
                  <c:v>3515</c:v>
                </c:pt>
              </c:numCache>
            </c:numRef>
          </c:val>
        </c:ser>
        <c:ser>
          <c:idx val="5"/>
          <c:order val="3"/>
          <c:tx>
            <c:strRef>
              <c:f>NOWE_liczba!$I$2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NOWE_liczba!$C$3:$C$14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NOWE_liczba!$I$3:$I$14</c:f>
              <c:numCache>
                <c:formatCode>0</c:formatCode>
                <c:ptCount val="12"/>
                <c:pt idx="0">
                  <c:v>3712</c:v>
                </c:pt>
                <c:pt idx="1">
                  <c:v>3682</c:v>
                </c:pt>
                <c:pt idx="2">
                  <c:v>3597</c:v>
                </c:pt>
                <c:pt idx="3">
                  <c:v>3400</c:v>
                </c:pt>
                <c:pt idx="4">
                  <c:v>3251</c:v>
                </c:pt>
                <c:pt idx="5">
                  <c:v>3151</c:v>
                </c:pt>
                <c:pt idx="6">
                  <c:v>3215</c:v>
                </c:pt>
                <c:pt idx="7">
                  <c:v>3217</c:v>
                </c:pt>
                <c:pt idx="8">
                  <c:v>3110</c:v>
                </c:pt>
                <c:pt idx="9">
                  <c:v>3196</c:v>
                </c:pt>
                <c:pt idx="10">
                  <c:v>3193</c:v>
                </c:pt>
                <c:pt idx="11">
                  <c:v>3597</c:v>
                </c:pt>
              </c:numCache>
            </c:numRef>
          </c:val>
        </c:ser>
        <c:ser>
          <c:idx val="6"/>
          <c:order val="4"/>
          <c:tx>
            <c:strRef>
              <c:f>NOWE_liczba!$J$2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NOWE_liczba!$C$3:$C$14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NOWE_liczba!$J$3:$J$14</c:f>
              <c:numCache>
                <c:formatCode>General</c:formatCode>
                <c:ptCount val="12"/>
                <c:pt idx="0">
                  <c:v>3725</c:v>
                </c:pt>
                <c:pt idx="1">
                  <c:v>3562</c:v>
                </c:pt>
                <c:pt idx="2">
                  <c:v>3435</c:v>
                </c:pt>
                <c:pt idx="3">
                  <c:v>3187</c:v>
                </c:pt>
                <c:pt idx="4">
                  <c:v>3059</c:v>
                </c:pt>
                <c:pt idx="5">
                  <c:v>2922</c:v>
                </c:pt>
                <c:pt idx="6">
                  <c:v>2966</c:v>
                </c:pt>
                <c:pt idx="7">
                  <c:v>2843</c:v>
                </c:pt>
                <c:pt idx="8">
                  <c:v>2759</c:v>
                </c:pt>
                <c:pt idx="9">
                  <c:v>2617</c:v>
                </c:pt>
                <c:pt idx="10">
                  <c:v>2800</c:v>
                </c:pt>
                <c:pt idx="11">
                  <c:v>3058</c:v>
                </c:pt>
              </c:numCache>
            </c:numRef>
          </c:val>
        </c:ser>
        <c:ser>
          <c:idx val="0"/>
          <c:order val="5"/>
          <c:tx>
            <c:strRef>
              <c:f>NOWE_liczba!$K$2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NOWE_liczba!$C$3:$C$14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NOWE_liczba!$K$3:$K$14</c:f>
              <c:numCache>
                <c:formatCode>General</c:formatCode>
                <c:ptCount val="12"/>
                <c:pt idx="0">
                  <c:v>3173</c:v>
                </c:pt>
                <c:pt idx="1">
                  <c:v>3014</c:v>
                </c:pt>
                <c:pt idx="2">
                  <c:v>2795</c:v>
                </c:pt>
                <c:pt idx="3">
                  <c:v>2637</c:v>
                </c:pt>
                <c:pt idx="4">
                  <c:v>2569</c:v>
                </c:pt>
                <c:pt idx="5">
                  <c:v>2581</c:v>
                </c:pt>
                <c:pt idx="6">
                  <c:v>2686</c:v>
                </c:pt>
                <c:pt idx="7">
                  <c:v>2475</c:v>
                </c:pt>
                <c:pt idx="8">
                  <c:v>2359</c:v>
                </c:pt>
                <c:pt idx="9">
                  <c:v>2266</c:v>
                </c:pt>
                <c:pt idx="10">
                  <c:v>2461</c:v>
                </c:pt>
                <c:pt idx="11">
                  <c:v>2760</c:v>
                </c:pt>
              </c:numCache>
            </c:numRef>
          </c:val>
        </c:ser>
        <c:gapWidth val="219"/>
        <c:overlap val="-27"/>
        <c:axId val="140522240"/>
        <c:axId val="140523776"/>
      </c:barChart>
      <c:catAx>
        <c:axId val="140522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40523776"/>
        <c:crosses val="autoZero"/>
        <c:auto val="1"/>
        <c:lblAlgn val="ctr"/>
        <c:lblOffset val="100"/>
      </c:catAx>
      <c:valAx>
        <c:axId val="1405237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405222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1758898558732864"/>
          <c:y val="0.94178449005349874"/>
          <c:w val="0.56692295042067165"/>
          <c:h val="5.8215509946502597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Struktura wykształcenia bezrobotnych w powiecie sępoleńskim w latach 2008-2015</a:t>
            </a:r>
          </a:p>
        </c:rich>
      </c:tx>
      <c:layout>
        <c:manualLayout>
          <c:xMode val="edge"/>
          <c:yMode val="edge"/>
          <c:x val="0.12184616565438311"/>
          <c:y val="1.490682938194762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4844633782641811E-2"/>
          <c:y val="0.17955275990555855"/>
          <c:w val="0.934948364380217"/>
          <c:h val="0.62591957237353901"/>
        </c:manualLayout>
      </c:layout>
      <c:barChart>
        <c:barDir val="col"/>
        <c:grouping val="clustered"/>
        <c:ser>
          <c:idx val="0"/>
          <c:order val="0"/>
          <c:tx>
            <c:strRef>
              <c:f>'wg wykształcenia'!$B$3</c:f>
              <c:strCache>
                <c:ptCount val="1"/>
                <c:pt idx="0">
                  <c:v>Zarejestowani ogółem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numRef>
              <c:f>'wg wykształcenia'!$C$2:$J$2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wykształcenia'!$C$3:$J$3</c:f>
              <c:numCache>
                <c:formatCode>#,##0</c:formatCode>
                <c:ptCount val="8"/>
                <c:pt idx="0">
                  <c:v>3140</c:v>
                </c:pt>
                <c:pt idx="1">
                  <c:v>3454</c:v>
                </c:pt>
                <c:pt idx="2">
                  <c:v>3608</c:v>
                </c:pt>
                <c:pt idx="3" formatCode="General">
                  <c:v>3603</c:v>
                </c:pt>
                <c:pt idx="4" formatCode="General">
                  <c:v>3515</c:v>
                </c:pt>
                <c:pt idx="5" formatCode="General">
                  <c:v>3597</c:v>
                </c:pt>
                <c:pt idx="6" formatCode="General">
                  <c:v>3058</c:v>
                </c:pt>
                <c:pt idx="7" formatCode="General">
                  <c:v>2760</c:v>
                </c:pt>
              </c:numCache>
            </c:numRef>
          </c:val>
        </c:ser>
        <c:ser>
          <c:idx val="1"/>
          <c:order val="1"/>
          <c:tx>
            <c:strRef>
              <c:f>'wg wykształcenia'!$B$4</c:f>
              <c:strCache>
                <c:ptCount val="1"/>
                <c:pt idx="0">
                  <c:v>wyższe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cat>
            <c:numRef>
              <c:f>'wg wykształcenia'!$C$2:$J$2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wykształcenia'!$C$4:$J$4</c:f>
              <c:numCache>
                <c:formatCode>#,##0</c:formatCode>
                <c:ptCount val="8"/>
                <c:pt idx="0">
                  <c:v>88</c:v>
                </c:pt>
                <c:pt idx="1">
                  <c:v>115</c:v>
                </c:pt>
                <c:pt idx="2">
                  <c:v>160</c:v>
                </c:pt>
                <c:pt idx="3" formatCode="General">
                  <c:v>180</c:v>
                </c:pt>
                <c:pt idx="4" formatCode="General">
                  <c:v>175</c:v>
                </c:pt>
                <c:pt idx="5">
                  <c:v>189</c:v>
                </c:pt>
                <c:pt idx="6">
                  <c:v>156</c:v>
                </c:pt>
                <c:pt idx="7" formatCode="General">
                  <c:v>141</c:v>
                </c:pt>
              </c:numCache>
            </c:numRef>
          </c:val>
        </c:ser>
        <c:ser>
          <c:idx val="2"/>
          <c:order val="2"/>
          <c:tx>
            <c:strRef>
              <c:f>'wg wykształcenia'!$B$5</c:f>
              <c:strCache>
                <c:ptCount val="1"/>
                <c:pt idx="0">
                  <c:v>policealne i średnie zawodowe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cat>
            <c:numRef>
              <c:f>'wg wykształcenia'!$C$2:$J$2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wykształcenia'!$C$5:$J$5</c:f>
              <c:numCache>
                <c:formatCode>#,##0</c:formatCode>
                <c:ptCount val="8"/>
                <c:pt idx="0">
                  <c:v>623</c:v>
                </c:pt>
                <c:pt idx="1">
                  <c:v>687</c:v>
                </c:pt>
                <c:pt idx="2">
                  <c:v>700</c:v>
                </c:pt>
                <c:pt idx="3" formatCode="General">
                  <c:v>782</c:v>
                </c:pt>
                <c:pt idx="4" formatCode="General">
                  <c:v>747</c:v>
                </c:pt>
                <c:pt idx="5">
                  <c:v>759</c:v>
                </c:pt>
                <c:pt idx="6">
                  <c:v>634</c:v>
                </c:pt>
                <c:pt idx="7" formatCode="General">
                  <c:v>539</c:v>
                </c:pt>
              </c:numCache>
            </c:numRef>
          </c:val>
        </c:ser>
        <c:ser>
          <c:idx val="3"/>
          <c:order val="3"/>
          <c:tx>
            <c:strRef>
              <c:f>'wg wykształcenia'!$B$6</c:f>
              <c:strCache>
                <c:ptCount val="1"/>
                <c:pt idx="0">
                  <c:v>średnie ogólnokształcące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cat>
            <c:numRef>
              <c:f>'wg wykształcenia'!$C$2:$J$2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wykształcenia'!$C$6:$J$6</c:f>
              <c:numCache>
                <c:formatCode>#,##0</c:formatCode>
                <c:ptCount val="8"/>
                <c:pt idx="0">
                  <c:v>283</c:v>
                </c:pt>
                <c:pt idx="1">
                  <c:v>346</c:v>
                </c:pt>
                <c:pt idx="2">
                  <c:v>327</c:v>
                </c:pt>
                <c:pt idx="3">
                  <c:v>335</c:v>
                </c:pt>
                <c:pt idx="4" formatCode="General">
                  <c:v>343</c:v>
                </c:pt>
                <c:pt idx="5">
                  <c:v>301</c:v>
                </c:pt>
                <c:pt idx="6">
                  <c:v>269</c:v>
                </c:pt>
                <c:pt idx="7" formatCode="General">
                  <c:v>272</c:v>
                </c:pt>
              </c:numCache>
            </c:numRef>
          </c:val>
        </c:ser>
        <c:ser>
          <c:idx val="4"/>
          <c:order val="4"/>
          <c:tx>
            <c:strRef>
              <c:f>'wg wykształcenia'!$B$7</c:f>
              <c:strCache>
                <c:ptCount val="1"/>
                <c:pt idx="0">
                  <c:v>zasadnicze zawodowe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cat>
            <c:numRef>
              <c:f>'wg wykształcenia'!$C$2:$J$2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wykształcenia'!$C$7:$J$7</c:f>
              <c:numCache>
                <c:formatCode>#,##0</c:formatCode>
                <c:ptCount val="8"/>
                <c:pt idx="0">
                  <c:v>1146</c:v>
                </c:pt>
                <c:pt idx="1">
                  <c:v>1303</c:v>
                </c:pt>
                <c:pt idx="2">
                  <c:v>1388</c:v>
                </c:pt>
                <c:pt idx="3" formatCode="General">
                  <c:v>1335</c:v>
                </c:pt>
                <c:pt idx="4" formatCode="General">
                  <c:v>1314</c:v>
                </c:pt>
                <c:pt idx="5">
                  <c:v>1390</c:v>
                </c:pt>
                <c:pt idx="6">
                  <c:v>1139</c:v>
                </c:pt>
                <c:pt idx="7" formatCode="General">
                  <c:v>1011</c:v>
                </c:pt>
              </c:numCache>
            </c:numRef>
          </c:val>
        </c:ser>
        <c:ser>
          <c:idx val="5"/>
          <c:order val="5"/>
          <c:tx>
            <c:strRef>
              <c:f>'wg wykształcenia'!$B$8</c:f>
              <c:strCache>
                <c:ptCount val="1"/>
                <c:pt idx="0">
                  <c:v>gimnazjalne i poniżej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cat>
            <c:numRef>
              <c:f>'wg wykształcenia'!$C$2:$J$2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wykształcenia'!$C$8:$J$8</c:f>
              <c:numCache>
                <c:formatCode>#,##0</c:formatCode>
                <c:ptCount val="8"/>
                <c:pt idx="0">
                  <c:v>1000</c:v>
                </c:pt>
                <c:pt idx="1">
                  <c:v>1003</c:v>
                </c:pt>
                <c:pt idx="2">
                  <c:v>1033</c:v>
                </c:pt>
                <c:pt idx="3" formatCode="General">
                  <c:v>971</c:v>
                </c:pt>
                <c:pt idx="4" formatCode="General">
                  <c:v>936</c:v>
                </c:pt>
                <c:pt idx="5">
                  <c:v>958</c:v>
                </c:pt>
                <c:pt idx="6">
                  <c:v>860</c:v>
                </c:pt>
                <c:pt idx="7" formatCode="General">
                  <c:v>797</c:v>
                </c:pt>
              </c:numCache>
            </c:numRef>
          </c:val>
        </c:ser>
        <c:gapWidth val="219"/>
        <c:overlap val="-27"/>
        <c:axId val="144270848"/>
        <c:axId val="144272384"/>
      </c:barChart>
      <c:catAx>
        <c:axId val="144270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4272384"/>
        <c:crosses val="autoZero"/>
        <c:auto val="1"/>
        <c:lblAlgn val="ctr"/>
        <c:lblOffset val="100"/>
      </c:catAx>
      <c:valAx>
        <c:axId val="1442723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4270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6.9765724507883861E-3"/>
          <c:y val="0.8762944439195115"/>
          <c:w val="0.9413729803874471"/>
          <c:h val="9.8988389692690526E-2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Liczba</a:t>
            </a:r>
            <a:r>
              <a:rPr lang="pl-PL" baseline="0"/>
              <a:t> bezrobotnych w powiecie sępoleńskin wg. okresu pozostawania bez pracy w latach 2008-2015</a:t>
            </a:r>
            <a:endParaRPr lang="pl-PL"/>
          </a:p>
        </c:rich>
      </c:tx>
      <c:layout>
        <c:manualLayout>
          <c:xMode val="edge"/>
          <c:yMode val="edge"/>
          <c:x val="0.10054752959801593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488425321242499E-2"/>
          <c:y val="0.17152676670133221"/>
          <c:w val="0.92713400753815822"/>
          <c:h val="0.65847089868483588"/>
        </c:manualLayout>
      </c:layout>
      <c:barChart>
        <c:barDir val="col"/>
        <c:grouping val="clustered"/>
        <c:ser>
          <c:idx val="0"/>
          <c:order val="0"/>
          <c:tx>
            <c:strRef>
              <c:f>'wg poz bez pracy'!$A$3</c:f>
              <c:strCache>
                <c:ptCount val="1"/>
                <c:pt idx="0">
                  <c:v>Zarejestowani ogółem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numRef>
              <c:f>'wg poz bez pracy'!$B$2:$I$2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poz bez pracy'!$B$3:$I$3</c:f>
              <c:numCache>
                <c:formatCode>#,##0</c:formatCode>
                <c:ptCount val="8"/>
                <c:pt idx="0">
                  <c:v>3140</c:v>
                </c:pt>
                <c:pt idx="1">
                  <c:v>3454</c:v>
                </c:pt>
                <c:pt idx="2">
                  <c:v>3608</c:v>
                </c:pt>
                <c:pt idx="3">
                  <c:v>3603</c:v>
                </c:pt>
                <c:pt idx="4">
                  <c:v>3515</c:v>
                </c:pt>
                <c:pt idx="5">
                  <c:v>3597</c:v>
                </c:pt>
                <c:pt idx="6">
                  <c:v>3058</c:v>
                </c:pt>
                <c:pt idx="7" formatCode="General">
                  <c:v>2760</c:v>
                </c:pt>
              </c:numCache>
            </c:numRef>
          </c:val>
        </c:ser>
        <c:ser>
          <c:idx val="1"/>
          <c:order val="1"/>
          <c:tx>
            <c:strRef>
              <c:f>'wg poz bez pracy'!$A$4</c:f>
              <c:strCache>
                <c:ptCount val="1"/>
                <c:pt idx="0">
                  <c:v>do 6 miesięcy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cat>
            <c:numRef>
              <c:f>'wg poz bez pracy'!$B$2:$I$2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poz bez pracy'!$B$4:$I$4</c:f>
              <c:numCache>
                <c:formatCode>#,##0</c:formatCode>
                <c:ptCount val="8"/>
                <c:pt idx="0">
                  <c:v>1522</c:v>
                </c:pt>
                <c:pt idx="1">
                  <c:v>1848</c:v>
                </c:pt>
                <c:pt idx="2">
                  <c:v>2048</c:v>
                </c:pt>
                <c:pt idx="3">
                  <c:v>1856</c:v>
                </c:pt>
                <c:pt idx="4">
                  <c:v>1856</c:v>
                </c:pt>
                <c:pt idx="5">
                  <c:v>1829</c:v>
                </c:pt>
                <c:pt idx="6">
                  <c:v>1580</c:v>
                </c:pt>
                <c:pt idx="7" formatCode="General">
                  <c:v>1453</c:v>
                </c:pt>
              </c:numCache>
            </c:numRef>
          </c:val>
        </c:ser>
        <c:ser>
          <c:idx val="2"/>
          <c:order val="2"/>
          <c:tx>
            <c:strRef>
              <c:f>'wg poz bez pracy'!$A$5</c:f>
              <c:strCache>
                <c:ptCount val="1"/>
                <c:pt idx="0">
                  <c:v>6-12 miesięcy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cat>
            <c:numRef>
              <c:f>'wg poz bez pracy'!$B$2:$I$2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poz bez pracy'!$B$5:$I$5</c:f>
              <c:numCache>
                <c:formatCode>#,##0</c:formatCode>
                <c:ptCount val="8"/>
                <c:pt idx="0">
                  <c:v>494</c:v>
                </c:pt>
                <c:pt idx="1">
                  <c:v>698</c:v>
                </c:pt>
                <c:pt idx="2">
                  <c:v>595</c:v>
                </c:pt>
                <c:pt idx="3">
                  <c:v>608</c:v>
                </c:pt>
                <c:pt idx="4">
                  <c:v>589</c:v>
                </c:pt>
                <c:pt idx="5">
                  <c:v>627</c:v>
                </c:pt>
                <c:pt idx="6">
                  <c:v>428</c:v>
                </c:pt>
                <c:pt idx="7" formatCode="General">
                  <c:v>455</c:v>
                </c:pt>
              </c:numCache>
            </c:numRef>
          </c:val>
        </c:ser>
        <c:ser>
          <c:idx val="3"/>
          <c:order val="3"/>
          <c:tx>
            <c:strRef>
              <c:f>'wg poz bez pracy'!$A$6</c:f>
              <c:strCache>
                <c:ptCount val="1"/>
                <c:pt idx="0">
                  <c:v>12-24 miesiące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cat>
            <c:numRef>
              <c:f>'wg poz bez pracy'!$B$2:$I$2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poz bez pracy'!$B$6:$I$6</c:f>
              <c:numCache>
                <c:formatCode>#,##0</c:formatCode>
                <c:ptCount val="8"/>
                <c:pt idx="0">
                  <c:v>431</c:v>
                </c:pt>
                <c:pt idx="1">
                  <c:v>436</c:v>
                </c:pt>
                <c:pt idx="2">
                  <c:v>554</c:v>
                </c:pt>
                <c:pt idx="3">
                  <c:v>656</c:v>
                </c:pt>
                <c:pt idx="4">
                  <c:v>550</c:v>
                </c:pt>
                <c:pt idx="5">
                  <c:v>584</c:v>
                </c:pt>
                <c:pt idx="6">
                  <c:v>487</c:v>
                </c:pt>
                <c:pt idx="7" formatCode="General">
                  <c:v>350</c:v>
                </c:pt>
              </c:numCache>
            </c:numRef>
          </c:val>
        </c:ser>
        <c:ser>
          <c:idx val="4"/>
          <c:order val="4"/>
          <c:tx>
            <c:strRef>
              <c:f>'wg poz bez pracy'!$A$7</c:f>
              <c:strCache>
                <c:ptCount val="1"/>
                <c:pt idx="0">
                  <c:v>pow. 24 miesięcy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cat>
            <c:numRef>
              <c:f>'wg poz bez pracy'!$B$2:$I$2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poz bez pracy'!$B$7:$I$7</c:f>
              <c:numCache>
                <c:formatCode>#,##0</c:formatCode>
                <c:ptCount val="8"/>
                <c:pt idx="0">
                  <c:v>693</c:v>
                </c:pt>
                <c:pt idx="1">
                  <c:v>472</c:v>
                </c:pt>
                <c:pt idx="2">
                  <c:v>411</c:v>
                </c:pt>
                <c:pt idx="3">
                  <c:v>483</c:v>
                </c:pt>
                <c:pt idx="4">
                  <c:v>520</c:v>
                </c:pt>
                <c:pt idx="5">
                  <c:v>557</c:v>
                </c:pt>
                <c:pt idx="6">
                  <c:v>563</c:v>
                </c:pt>
                <c:pt idx="7" formatCode="General">
                  <c:v>502</c:v>
                </c:pt>
              </c:numCache>
            </c:numRef>
          </c:val>
        </c:ser>
        <c:gapWidth val="219"/>
        <c:overlap val="-27"/>
        <c:axId val="144714752"/>
        <c:axId val="144724736"/>
      </c:barChart>
      <c:catAx>
        <c:axId val="1447147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4724736"/>
        <c:crosses val="autoZero"/>
        <c:auto val="1"/>
        <c:lblAlgn val="ctr"/>
        <c:lblOffset val="100"/>
      </c:catAx>
      <c:valAx>
        <c:axId val="1447247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47147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622859349122539"/>
          <c:y val="0.91684087053353702"/>
          <c:w val="0.72389795120944933"/>
          <c:h val="5.8212117305375073E-2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Liczba bezrobotnych w powiecie sępoleńskim według wieku</a:t>
            </a:r>
            <a:r>
              <a:rPr lang="pl-PL" baseline="0"/>
              <a:t> w latach 2008-2015</a:t>
            </a:r>
            <a:endParaRPr lang="pl-PL"/>
          </a:p>
        </c:rich>
      </c:tx>
      <c:layout>
        <c:manualLayout>
          <c:xMode val="edge"/>
          <c:yMode val="edge"/>
          <c:x val="0.11878432434713149"/>
          <c:y val="4.349582850582738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7945952384506486E-2"/>
          <c:y val="0.14441517080112834"/>
          <c:w val="0.89358053895434753"/>
          <c:h val="0.6136662725305666"/>
        </c:manualLayout>
      </c:layout>
      <c:barChart>
        <c:barDir val="col"/>
        <c:grouping val="clustered"/>
        <c:ser>
          <c:idx val="0"/>
          <c:order val="0"/>
          <c:tx>
            <c:strRef>
              <c:f>'wg wieku2'!$B$4</c:f>
              <c:strCache>
                <c:ptCount val="1"/>
                <c:pt idx="0">
                  <c:v>Zarejestrowani ogółem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numRef>
              <c:f>'wg wieku2'!$C$3:$J$3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wieku2'!$C$4:$J$4</c:f>
              <c:numCache>
                <c:formatCode>#,##0</c:formatCode>
                <c:ptCount val="8"/>
                <c:pt idx="0">
                  <c:v>3140</c:v>
                </c:pt>
                <c:pt idx="1">
                  <c:v>3454</c:v>
                </c:pt>
                <c:pt idx="2" formatCode="General">
                  <c:v>3608</c:v>
                </c:pt>
                <c:pt idx="3" formatCode="General">
                  <c:v>3603</c:v>
                </c:pt>
                <c:pt idx="4" formatCode="General">
                  <c:v>3515</c:v>
                </c:pt>
                <c:pt idx="5" formatCode="General">
                  <c:v>3597</c:v>
                </c:pt>
                <c:pt idx="6" formatCode="General">
                  <c:v>3058</c:v>
                </c:pt>
                <c:pt idx="7" formatCode="General">
                  <c:v>2760</c:v>
                </c:pt>
              </c:numCache>
            </c:numRef>
          </c:val>
        </c:ser>
        <c:ser>
          <c:idx val="1"/>
          <c:order val="1"/>
          <c:tx>
            <c:strRef>
              <c:f>'wg wieku2'!$B$5</c:f>
              <c:strCache>
                <c:ptCount val="1"/>
                <c:pt idx="0">
                  <c:v>w wieku 18-24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cat>
            <c:numRef>
              <c:f>'wg wieku2'!$C$3:$J$3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wieku2'!$C$5:$J$5</c:f>
              <c:numCache>
                <c:formatCode>#,##0</c:formatCode>
                <c:ptCount val="8"/>
                <c:pt idx="0">
                  <c:v>719</c:v>
                </c:pt>
                <c:pt idx="1">
                  <c:v>839</c:v>
                </c:pt>
                <c:pt idx="2" formatCode="General">
                  <c:v>920</c:v>
                </c:pt>
                <c:pt idx="3">
                  <c:v>938</c:v>
                </c:pt>
                <c:pt idx="4">
                  <c:v>861</c:v>
                </c:pt>
                <c:pt idx="5">
                  <c:v>819</c:v>
                </c:pt>
                <c:pt idx="6">
                  <c:v>573</c:v>
                </c:pt>
                <c:pt idx="7" formatCode="General">
                  <c:v>517</c:v>
                </c:pt>
              </c:numCache>
            </c:numRef>
          </c:val>
        </c:ser>
        <c:ser>
          <c:idx val="2"/>
          <c:order val="2"/>
          <c:tx>
            <c:strRef>
              <c:f>'wg wieku2'!$B$6</c:f>
              <c:strCache>
                <c:ptCount val="1"/>
                <c:pt idx="0">
                  <c:v>w wieku 25-34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cat>
            <c:numRef>
              <c:f>'wg wieku2'!$C$3:$J$3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wieku2'!$C$6:$J$6</c:f>
              <c:numCache>
                <c:formatCode>#,##0</c:formatCode>
                <c:ptCount val="8"/>
                <c:pt idx="0">
                  <c:v>831</c:v>
                </c:pt>
                <c:pt idx="1">
                  <c:v>912</c:v>
                </c:pt>
                <c:pt idx="2" formatCode="General">
                  <c:v>947</c:v>
                </c:pt>
                <c:pt idx="3" formatCode="General">
                  <c:v>955</c:v>
                </c:pt>
                <c:pt idx="4" formatCode="General">
                  <c:v>998</c:v>
                </c:pt>
                <c:pt idx="5" formatCode="General">
                  <c:v>1001</c:v>
                </c:pt>
                <c:pt idx="6" formatCode="General">
                  <c:v>872</c:v>
                </c:pt>
                <c:pt idx="7" formatCode="General">
                  <c:v>803</c:v>
                </c:pt>
              </c:numCache>
            </c:numRef>
          </c:val>
        </c:ser>
        <c:ser>
          <c:idx val="3"/>
          <c:order val="3"/>
          <c:tx>
            <c:strRef>
              <c:f>'wg wieku2'!$B$7</c:f>
              <c:strCache>
                <c:ptCount val="1"/>
                <c:pt idx="0">
                  <c:v>w wieku 35-44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cat>
            <c:numRef>
              <c:f>'wg wieku2'!$C$3:$J$3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wieku2'!$C$7:$J$7</c:f>
              <c:numCache>
                <c:formatCode>General</c:formatCode>
                <c:ptCount val="8"/>
                <c:pt idx="0">
                  <c:v>583</c:v>
                </c:pt>
                <c:pt idx="1">
                  <c:v>653</c:v>
                </c:pt>
                <c:pt idx="2">
                  <c:v>704</c:v>
                </c:pt>
                <c:pt idx="3">
                  <c:v>671</c:v>
                </c:pt>
                <c:pt idx="4">
                  <c:v>674</c:v>
                </c:pt>
                <c:pt idx="5">
                  <c:v>706</c:v>
                </c:pt>
                <c:pt idx="6">
                  <c:v>631</c:v>
                </c:pt>
                <c:pt idx="7">
                  <c:v>559</c:v>
                </c:pt>
              </c:numCache>
            </c:numRef>
          </c:val>
        </c:ser>
        <c:ser>
          <c:idx val="4"/>
          <c:order val="4"/>
          <c:tx>
            <c:strRef>
              <c:f>'wg wieku2'!$B$8</c:f>
              <c:strCache>
                <c:ptCount val="1"/>
                <c:pt idx="0">
                  <c:v>w wieku 45-54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cat>
            <c:numRef>
              <c:f>'wg wieku2'!$C$3:$J$3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wieku2'!$C$8:$J$8</c:f>
              <c:numCache>
                <c:formatCode>General</c:formatCode>
                <c:ptCount val="8"/>
                <c:pt idx="0">
                  <c:v>772</c:v>
                </c:pt>
                <c:pt idx="1">
                  <c:v>794</c:v>
                </c:pt>
                <c:pt idx="2">
                  <c:v>743</c:v>
                </c:pt>
                <c:pt idx="3">
                  <c:v>695</c:v>
                </c:pt>
                <c:pt idx="4">
                  <c:v>635</c:v>
                </c:pt>
                <c:pt idx="5">
                  <c:v>645</c:v>
                </c:pt>
                <c:pt idx="6">
                  <c:v>554</c:v>
                </c:pt>
                <c:pt idx="7">
                  <c:v>486</c:v>
                </c:pt>
              </c:numCache>
            </c:numRef>
          </c:val>
        </c:ser>
        <c:ser>
          <c:idx val="5"/>
          <c:order val="5"/>
          <c:tx>
            <c:strRef>
              <c:f>'wg wieku2'!$B$9</c:f>
              <c:strCache>
                <c:ptCount val="1"/>
                <c:pt idx="0">
                  <c:v>w wieku 55-59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cat>
            <c:numRef>
              <c:f>'wg wieku2'!$C$3:$J$3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wieku2'!$C$9:$J$9</c:f>
              <c:numCache>
                <c:formatCode>General</c:formatCode>
                <c:ptCount val="8"/>
                <c:pt idx="0">
                  <c:v>218</c:v>
                </c:pt>
                <c:pt idx="1">
                  <c:v>233</c:v>
                </c:pt>
                <c:pt idx="2">
                  <c:v>257</c:v>
                </c:pt>
                <c:pt idx="3">
                  <c:v>280</c:v>
                </c:pt>
                <c:pt idx="4">
                  <c:v>283</c:v>
                </c:pt>
                <c:pt idx="5">
                  <c:v>338</c:v>
                </c:pt>
                <c:pt idx="6">
                  <c:v>313</c:v>
                </c:pt>
                <c:pt idx="7">
                  <c:v>269</c:v>
                </c:pt>
              </c:numCache>
            </c:numRef>
          </c:val>
        </c:ser>
        <c:ser>
          <c:idx val="6"/>
          <c:order val="6"/>
          <c:tx>
            <c:strRef>
              <c:f>'wg wieku2'!$B$10</c:f>
              <c:strCache>
                <c:ptCount val="1"/>
                <c:pt idx="0">
                  <c:v>powyżej 60 r. ż.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'wg wieku2'!$C$3:$J$3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'wg wieku2'!$C$10:$J$10</c:f>
              <c:numCache>
                <c:formatCode>General</c:formatCode>
                <c:ptCount val="8"/>
                <c:pt idx="0">
                  <c:v>17</c:v>
                </c:pt>
                <c:pt idx="1">
                  <c:v>23</c:v>
                </c:pt>
                <c:pt idx="2">
                  <c:v>37</c:v>
                </c:pt>
                <c:pt idx="3">
                  <c:v>64</c:v>
                </c:pt>
                <c:pt idx="4">
                  <c:v>64</c:v>
                </c:pt>
                <c:pt idx="5">
                  <c:v>88</c:v>
                </c:pt>
                <c:pt idx="6">
                  <c:v>115</c:v>
                </c:pt>
                <c:pt idx="7">
                  <c:v>126</c:v>
                </c:pt>
              </c:numCache>
            </c:numRef>
          </c:val>
        </c:ser>
        <c:gapWidth val="219"/>
        <c:overlap val="-27"/>
        <c:axId val="145495936"/>
        <c:axId val="145497472"/>
      </c:barChart>
      <c:catAx>
        <c:axId val="145495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497472"/>
        <c:crosses val="autoZero"/>
        <c:auto val="1"/>
        <c:lblAlgn val="ctr"/>
        <c:lblOffset val="100"/>
      </c:catAx>
      <c:valAx>
        <c:axId val="1454974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4959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8863674411577783E-2"/>
          <c:y val="0.89485335810720756"/>
          <c:w val="0.96109533032356731"/>
          <c:h val="7.9362248781013306E-2"/>
        </c:manualLayout>
      </c:layout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4301859" cy="33972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1625" y="6"/>
            <a:ext cx="4303438" cy="33972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pPr>
              <a:defRPr/>
            </a:pPr>
            <a:fld id="{161C3E80-C7EB-4152-8AA1-E4AC31A5003A}" type="datetimeFigureOut">
              <a:rPr lang="pl-PL"/>
              <a:pPr>
                <a:defRPr/>
              </a:pPr>
              <a:t>2016-02-22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371"/>
            <a:ext cx="4301859" cy="33972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1625" y="6456371"/>
            <a:ext cx="4303438" cy="33972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pPr>
              <a:defRPr/>
            </a:pPr>
            <a:fld id="{76ABD86C-FBD1-4533-A3C6-BA426F26BA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242181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6"/>
            <a:ext cx="4301859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625" y="6"/>
            <a:ext cx="43034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401" y="3228983"/>
            <a:ext cx="7943836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71"/>
            <a:ext cx="4301859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625" y="6456371"/>
            <a:ext cx="43034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CF0FBBD-90F2-4F30-9713-5263D423D4F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572373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Zmieni się kwota</a:t>
            </a:r>
            <a:r>
              <a:rPr lang="pl-PL" baseline="0" dirty="0" smtClean="0"/>
              <a:t> nr 7 i prawdopodobnie nr 8. - trwają negocjacje z WUP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19727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4196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53360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70526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90628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6221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52736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1006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xmlns="" val="244129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559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6864A-D675-40C3-9BBC-BD35C329871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7116-4C0F-4EF6-8444-52AF3844C21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C309-5F89-4424-AFF8-C6876B10222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01030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E4ABC-B726-4D05-A596-81820B0075FF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44505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6864A-D675-40C3-9BBC-BD35C329871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85307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F50-8DEE-4AC5-89DE-EB278F301EC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56319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F3A4-CCCB-49A8-8D06-C73637340A3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12798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751A-5084-451A-8701-904D011425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2193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6F6F-D2BD-4E65-8FFA-2C6BAB10AC4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70723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1EC-AE08-4A3A-A6B6-7A713B61F00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973020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4C81-AF6F-4A02-8F03-B7E6AEB9BA0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79152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4C3F-7A92-4F16-9C47-31AFDF563CB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37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FD29-4294-4D20-97BF-2EA93119392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A095-E86B-419A-9DA9-3117D59B64C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03979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7116-4C0F-4EF6-8444-52AF3844C21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2656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FD29-4294-4D20-97BF-2EA93119392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33173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C309-5F89-4424-AFF8-C6876B10222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79202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E4ABC-B726-4D05-A596-81820B0075FF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1284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6864A-D675-40C3-9BBC-BD35C329871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17588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F50-8DEE-4AC5-89DE-EB278F301EC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38366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F3A4-CCCB-49A8-8D06-C73637340A3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4934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751A-5084-451A-8701-904D011425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08420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6F6F-D2BD-4E65-8FFA-2C6BAB10AC4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959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C309-5F89-4424-AFF8-C6876B10222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1EC-AE08-4A3A-A6B6-7A713B61F00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20920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4C81-AF6F-4A02-8F03-B7E6AEB9BA0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30736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4C3F-7A92-4F16-9C47-31AFDF563CB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78286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A095-E86B-419A-9DA9-3117D59B64C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2804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7116-4C0F-4EF6-8444-52AF3844C21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36119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FD29-4294-4D20-97BF-2EA93119392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06787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C309-5F89-4424-AFF8-C6876B10222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974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42BAF-366F-4FD1-B8C1-266DE7BFC7A9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460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58C49-D999-440C-9A42-AB1B00A76BDB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891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D035A-A211-4E86-AB9F-753F8D204CD3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862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F17D5-DDC1-4635-9EE5-54C065D31A59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673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AB236-0ECA-409E-A2F6-C20C310A993D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955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44524-EAC4-45E2-BB2B-A9673D3BC13C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933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70923-BEEC-411B-AF55-E35C95125F77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8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F50-8DEE-4AC5-89DE-EB278F301EC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F2587-754F-43F2-9E88-8519AB26437D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814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789DD-7CFA-4AF7-B286-41ED60B21345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536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11DD-2145-4543-95C0-2753A084F075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522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300AA-4A9C-46C8-85FA-B0993B3D847B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3566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FCB0D-AFCE-4213-A5CD-6865B7380416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2525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040CA-BBB9-4C2F-B93E-2365EE45CFA8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402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6864A-D675-40C3-9BBC-BD35C329871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4361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F50-8DEE-4AC5-89DE-EB278F301EC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03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F3A4-CCCB-49A8-8D06-C73637340A3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4309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751A-5084-451A-8701-904D011425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94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F3A4-CCCB-49A8-8D06-C73637340A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6F6F-D2BD-4E65-8FFA-2C6BAB10AC4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9320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1EC-AE08-4A3A-A6B6-7A713B61F00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2092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4C81-AF6F-4A02-8F03-B7E6AEB9BA0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867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4C3F-7A92-4F16-9C47-31AFDF563CB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14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A095-E86B-419A-9DA9-3117D59B64C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2736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7116-4C0F-4EF6-8444-52AF3844C21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535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FD29-4294-4D20-97BF-2EA93119392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87298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C309-5F89-4424-AFF8-C6876B10222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0146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E4ABC-B726-4D05-A596-81820B0075FF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428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6864A-D675-40C3-9BBC-BD35C329871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9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751A-5084-451A-8701-904D0114256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F50-8DEE-4AC5-89DE-EB278F301EC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331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F3A4-CCCB-49A8-8D06-C73637340A3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7221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751A-5084-451A-8701-904D011425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703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6F6F-D2BD-4E65-8FFA-2C6BAB10AC4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7310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1EC-AE08-4A3A-A6B6-7A713B61F00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1851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4C81-AF6F-4A02-8F03-B7E6AEB9BA0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2322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4C3F-7A92-4F16-9C47-31AFDF563CB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7368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A095-E86B-419A-9DA9-3117D59B64C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2845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7116-4C0F-4EF6-8444-52AF3844C21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649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FD29-4294-4D20-97BF-2EA93119392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73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6F6F-D2BD-4E65-8FFA-2C6BAB10AC4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C309-5F89-4424-AFF8-C6876B10222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2271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E4ABC-B726-4D05-A596-81820B0075FF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1599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2772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273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1070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156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794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8361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8561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21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1EC-AE08-4A3A-A6B6-7A713B61F00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2311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4185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1635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6864A-D675-40C3-9BBC-BD35C329871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3884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F50-8DEE-4AC5-89DE-EB278F301EC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3266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F3A4-CCCB-49A8-8D06-C73637340A3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5199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751A-5084-451A-8701-904D011425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0709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6F6F-D2BD-4E65-8FFA-2C6BAB10AC4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2501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1EC-AE08-4A3A-A6B6-7A713B61F00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4193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4C81-AF6F-4A02-8F03-B7E6AEB9BA0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3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4C81-AF6F-4A02-8F03-B7E6AEB9BA0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4C3F-7A92-4F16-9C47-31AFDF563CB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983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A095-E86B-419A-9DA9-3117D59B64C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0420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7116-4C0F-4EF6-8444-52AF3844C21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6589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FD29-4294-4D20-97BF-2EA93119392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989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C309-5F89-4424-AFF8-C6876B10222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5995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E4ABC-B726-4D05-A596-81820B0075FF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5160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6864A-D675-40C3-9BBC-BD35C329871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8763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F50-8DEE-4AC5-89DE-EB278F301EC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7479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F3A4-CCCB-49A8-8D06-C73637340A3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8834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751A-5084-451A-8701-904D011425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13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4C3F-7A92-4F16-9C47-31AFDF563CB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6F6F-D2BD-4E65-8FFA-2C6BAB10AC4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29297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1EC-AE08-4A3A-A6B6-7A713B61F00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5413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4C81-AF6F-4A02-8F03-B7E6AEB9BA0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4845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4C3F-7A92-4F16-9C47-31AFDF563CB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0868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A095-E86B-419A-9DA9-3117D59B64C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7102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7116-4C0F-4EF6-8444-52AF3844C21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0625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FD29-4294-4D20-97BF-2EA93119392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2760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C309-5F89-4424-AFF8-C6876B10222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2116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E4ABC-B726-4D05-A596-81820B0075FF}" type="slidenum">
              <a:rPr lang="pl-PL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872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6864A-D675-40C3-9BBC-BD35C329871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92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A095-E86B-419A-9DA9-3117D59B64C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F50-8DEE-4AC5-89DE-EB278F301EC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6702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F3A4-CCCB-49A8-8D06-C73637340A3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379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751A-5084-451A-8701-904D011425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70993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6F6F-D2BD-4E65-8FFA-2C6BAB10AC4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0824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1EC-AE08-4A3A-A6B6-7A713B61F00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63890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4C81-AF6F-4A02-8F03-B7E6AEB9BA07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52920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4C3F-7A92-4F16-9C47-31AFDF563CB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02816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A095-E86B-419A-9DA9-3117D59B64C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68412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7116-4C0F-4EF6-8444-52AF3844C21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78051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FD29-4294-4D20-97BF-2EA93119392F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62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F6C90-1B9A-4419-ABB1-21DCF8BABB3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F6C90-1B9A-4419-ABB1-21DCF8BABB3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42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42BDFB-DD6C-4A45-BAA2-9961218EAD9A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08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F6C90-1B9A-4419-ABB1-21DCF8BABB3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5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F6C90-1B9A-4419-ABB1-21DCF8BABB3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70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7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F6C90-1B9A-4419-ABB1-21DCF8BABB3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40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F6C90-1B9A-4419-ABB1-21DCF8BABB3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85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F6C90-1B9A-4419-ABB1-21DCF8BABB3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68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F6C90-1B9A-4419-ABB1-21DCF8BABB3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65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C0E399"/>
            </a:gs>
            <a:gs pos="100000">
              <a:schemeClr val="accent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9036496" cy="3312368"/>
          </a:xfrm>
        </p:spPr>
        <p:txBody>
          <a:bodyPr/>
          <a:lstStyle/>
          <a:p>
            <a:r>
              <a:rPr lang="pl-PL" sz="3000" b="1" dirty="0" smtClean="0">
                <a:solidFill>
                  <a:srgbClr val="0070C0"/>
                </a:solidFill>
                <a:cs typeface="Times New Roman" pitchFamily="18" charset="0"/>
              </a:rPr>
              <a:t>Informacja na temat działań podejmowanych przez </a:t>
            </a:r>
          </a:p>
          <a:p>
            <a:r>
              <a:rPr lang="pl-PL" sz="3000" b="1" dirty="0" smtClean="0">
                <a:solidFill>
                  <a:srgbClr val="0070C0"/>
                </a:solidFill>
                <a:cs typeface="Times New Roman" pitchFamily="18" charset="0"/>
              </a:rPr>
              <a:t>Powiatowy Urząd Pracy w </a:t>
            </a:r>
            <a:r>
              <a:rPr lang="pl-PL" sz="3000" b="1" dirty="0" smtClean="0">
                <a:solidFill>
                  <a:srgbClr val="0070C0"/>
                </a:solidFill>
                <a:cs typeface="Times New Roman" pitchFamily="18" charset="0"/>
              </a:rPr>
              <a:t>S</a:t>
            </a:r>
            <a:r>
              <a:rPr lang="pl-PL" sz="3000" b="1" dirty="0" smtClean="0">
                <a:solidFill>
                  <a:srgbClr val="0070C0"/>
                </a:solidFill>
                <a:cs typeface="Times New Roman" pitchFamily="18" charset="0"/>
              </a:rPr>
              <a:t>ępólnie </a:t>
            </a:r>
            <a:r>
              <a:rPr lang="pl-PL" sz="3000" b="1" dirty="0" smtClean="0">
                <a:solidFill>
                  <a:srgbClr val="0070C0"/>
                </a:solidFill>
                <a:cs typeface="Times New Roman" pitchFamily="18" charset="0"/>
              </a:rPr>
              <a:t>K</a:t>
            </a:r>
            <a:r>
              <a:rPr lang="pl-PL" sz="3000" b="1" dirty="0" smtClean="0">
                <a:solidFill>
                  <a:srgbClr val="0070C0"/>
                </a:solidFill>
                <a:cs typeface="Times New Roman" pitchFamily="18" charset="0"/>
              </a:rPr>
              <a:t>raj.</a:t>
            </a:r>
          </a:p>
          <a:p>
            <a:r>
              <a:rPr lang="pl-PL" sz="3000" b="1" dirty="0" smtClean="0">
                <a:solidFill>
                  <a:srgbClr val="0070C0"/>
                </a:solidFill>
                <a:cs typeface="Times New Roman" pitchFamily="18" charset="0"/>
              </a:rPr>
              <a:t>w zakresie aktywizacji osób bezrobotnych z uwzględnieniem sytuacji panującej na lokalnym rynku pracy w 2015 r.</a:t>
            </a:r>
            <a:r>
              <a:rPr lang="pl-PL" sz="3000" b="1" dirty="0" smtClean="0">
                <a:solidFill>
                  <a:srgbClr val="0070C0"/>
                </a:solidFill>
                <a:cs typeface="Times New Roman" pitchFamily="18" charset="0"/>
              </a:rPr>
              <a:t/>
            </a:r>
            <a:br>
              <a:rPr lang="pl-PL" sz="3000" b="1" dirty="0" smtClean="0">
                <a:solidFill>
                  <a:srgbClr val="0070C0"/>
                </a:solidFill>
                <a:cs typeface="Times New Roman" pitchFamily="18" charset="0"/>
              </a:rPr>
            </a:br>
            <a:endParaRPr lang="pl-PL" sz="3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516216" y="594928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Luty 2016 r.</a:t>
            </a:r>
            <a:endParaRPr lang="pl-PL" sz="2000" dirty="0"/>
          </a:p>
        </p:txBody>
      </p:sp>
      <p:pic>
        <p:nvPicPr>
          <p:cNvPr id="5" name="Obraz 4" descr="logo pu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260648"/>
            <a:ext cx="1584176" cy="1002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zaokrąglony 20"/>
          <p:cNvSpPr/>
          <p:nvPr/>
        </p:nvSpPr>
        <p:spPr>
          <a:xfrm>
            <a:off x="107504" y="3925998"/>
            <a:ext cx="8352928" cy="2795040"/>
          </a:xfrm>
          <a:prstGeom prst="roundRect">
            <a:avLst/>
          </a:prstGeom>
          <a:gradFill>
            <a:gsLst>
              <a:gs pos="0">
                <a:srgbClr val="92D050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black"/>
              </a:solidFill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107504" y="788219"/>
            <a:ext cx="8352928" cy="2980492"/>
          </a:xfrm>
          <a:prstGeom prst="roundRect">
            <a:avLst/>
          </a:prstGeom>
          <a:gradFill>
            <a:gsLst>
              <a:gs pos="0">
                <a:srgbClr val="92D050"/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509555" y="857899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prstClr val="black"/>
                </a:solidFill>
              </a:rPr>
              <a:t>Liczba osób bezrobotnych na dzień 01.01.2015 r.</a:t>
            </a:r>
          </a:p>
        </p:txBody>
      </p:sp>
      <p:sp>
        <p:nvSpPr>
          <p:cNvPr id="28" name="Schemat blokowy: proces 27"/>
          <p:cNvSpPr/>
          <p:nvPr/>
        </p:nvSpPr>
        <p:spPr>
          <a:xfrm>
            <a:off x="575556" y="4784091"/>
            <a:ext cx="2304256" cy="129614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>
                <a:solidFill>
                  <a:prstClr val="black"/>
                </a:solidFill>
              </a:rPr>
              <a:t>2 </a:t>
            </a:r>
            <a:r>
              <a:rPr lang="pl-PL" sz="4000" dirty="0" smtClean="0">
                <a:solidFill>
                  <a:prstClr val="black"/>
                </a:solidFill>
              </a:rPr>
              <a:t>760</a:t>
            </a:r>
            <a:endParaRPr lang="pl-PL" sz="4000" dirty="0">
              <a:solidFill>
                <a:prstClr val="black"/>
              </a:solidFill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575556" y="393954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prstClr val="black"/>
                </a:solidFill>
              </a:rPr>
              <a:t>Liczba osób bezrobotnych na dzień </a:t>
            </a:r>
            <a:r>
              <a:rPr lang="pl-PL" sz="1600" dirty="0" smtClean="0">
                <a:solidFill>
                  <a:prstClr val="black"/>
                </a:solidFill>
              </a:rPr>
              <a:t>31.12.2015 </a:t>
            </a:r>
            <a:r>
              <a:rPr lang="pl-PL" sz="1600" dirty="0">
                <a:solidFill>
                  <a:prstClr val="black"/>
                </a:solidFill>
              </a:rPr>
              <a:t>r.</a:t>
            </a:r>
          </a:p>
        </p:txBody>
      </p:sp>
      <p:sp>
        <p:nvSpPr>
          <p:cNvPr id="30" name="Schemat blokowy: proces 29"/>
          <p:cNvSpPr/>
          <p:nvPr/>
        </p:nvSpPr>
        <p:spPr>
          <a:xfrm>
            <a:off x="502203" y="1824715"/>
            <a:ext cx="2304256" cy="129614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>
                <a:solidFill>
                  <a:prstClr val="black"/>
                </a:solidFill>
              </a:rPr>
              <a:t>3 058</a:t>
            </a:r>
          </a:p>
        </p:txBody>
      </p:sp>
      <p:sp>
        <p:nvSpPr>
          <p:cNvPr id="31" name="Text Box 90"/>
          <p:cNvSpPr txBox="1">
            <a:spLocks noChangeArrowheads="1"/>
          </p:cNvSpPr>
          <p:nvPr/>
        </p:nvSpPr>
        <p:spPr bwMode="auto">
          <a:xfrm>
            <a:off x="323280" y="96575"/>
            <a:ext cx="8748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Odpływ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i napływ bezrobotnych w roku 2015 w PUP Sępólno Kraj. 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5137858" y="754738"/>
            <a:ext cx="1408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prstClr val="black"/>
                </a:solidFill>
              </a:rPr>
              <a:t>ODPŁYW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5137858" y="3925160"/>
            <a:ext cx="141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prstClr val="black"/>
                </a:solidFill>
              </a:rPr>
              <a:t>NAPŁYW</a:t>
            </a:r>
          </a:p>
        </p:txBody>
      </p:sp>
      <p:sp>
        <p:nvSpPr>
          <p:cNvPr id="34" name="Strzałka w prawo 33"/>
          <p:cNvSpPr/>
          <p:nvPr/>
        </p:nvSpPr>
        <p:spPr>
          <a:xfrm>
            <a:off x="3635896" y="1273398"/>
            <a:ext cx="4464496" cy="928280"/>
          </a:xfrm>
          <a:prstGeom prst="rightArrow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prstClr val="white"/>
                </a:solidFill>
              </a:rPr>
              <a:t> 3 669</a:t>
            </a:r>
            <a:endParaRPr lang="pl-PL" sz="3200" dirty="0">
              <a:solidFill>
                <a:prstClr val="white"/>
              </a:solidFill>
            </a:endParaRPr>
          </a:p>
        </p:txBody>
      </p:sp>
      <p:sp>
        <p:nvSpPr>
          <p:cNvPr id="36" name="pole tekstowe 35"/>
          <p:cNvSpPr txBox="1"/>
          <p:nvPr/>
        </p:nvSpPr>
        <p:spPr>
          <a:xfrm>
            <a:off x="3707904" y="1104415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Podjęcia pracy, staże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8" name="Strzałka w prawo 37"/>
          <p:cNvSpPr/>
          <p:nvPr/>
        </p:nvSpPr>
        <p:spPr>
          <a:xfrm>
            <a:off x="3635896" y="2408382"/>
            <a:ext cx="4464496" cy="928280"/>
          </a:xfrm>
          <a:prstGeom prst="rightArrow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prstClr val="white"/>
                </a:solidFill>
              </a:rPr>
              <a:t>1 </a:t>
            </a:r>
            <a:r>
              <a:rPr lang="pl-PL" sz="3200" dirty="0" smtClean="0">
                <a:solidFill>
                  <a:prstClr val="white"/>
                </a:solidFill>
              </a:rPr>
              <a:t>556</a:t>
            </a:r>
            <a:endParaRPr lang="pl-PL" sz="3200" dirty="0">
              <a:solidFill>
                <a:prstClr val="white"/>
              </a:solidFill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3707904" y="224725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>
                    <a:lumMod val="95000"/>
                    <a:lumOff val="5000"/>
                  </a:prstClr>
                </a:solidFill>
              </a:rPr>
              <a:t>Inni wyłączeni</a:t>
            </a:r>
          </a:p>
        </p:txBody>
      </p:sp>
      <p:sp>
        <p:nvSpPr>
          <p:cNvPr id="40" name="pole tekstowe 39" descr="rfrfw"/>
          <p:cNvSpPr txBox="1"/>
          <p:nvPr/>
        </p:nvSpPr>
        <p:spPr>
          <a:xfrm>
            <a:off x="4499992" y="427450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Liczba osób rejestrowanych</a:t>
            </a:r>
            <a:br>
              <a:rPr lang="pl-PL" dirty="0">
                <a:solidFill>
                  <a:prstClr val="black"/>
                </a:solidFill>
              </a:rPr>
            </a:br>
            <a:r>
              <a:rPr lang="pl-PL" dirty="0">
                <a:solidFill>
                  <a:prstClr val="black"/>
                </a:solidFill>
              </a:rPr>
              <a:t>w 2015 r.</a:t>
            </a:r>
          </a:p>
        </p:txBody>
      </p:sp>
      <p:sp>
        <p:nvSpPr>
          <p:cNvPr id="41" name="Strzałka w lewo 40"/>
          <p:cNvSpPr/>
          <p:nvPr/>
        </p:nvSpPr>
        <p:spPr>
          <a:xfrm>
            <a:off x="3563888" y="4543714"/>
            <a:ext cx="3708412" cy="1745277"/>
          </a:xfrm>
          <a:prstGeom prst="leftArrow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dirty="0">
                <a:solidFill>
                  <a:prstClr val="white"/>
                </a:solidFill>
              </a:rPr>
              <a:t>4</a:t>
            </a:r>
            <a:r>
              <a:rPr lang="pl-PL" sz="5400" dirty="0" smtClean="0">
                <a:solidFill>
                  <a:prstClr val="white"/>
                </a:solidFill>
              </a:rPr>
              <a:t> 927</a:t>
            </a:r>
            <a:endParaRPr lang="pl-PL" sz="5400" dirty="0">
              <a:solidFill>
                <a:prstClr val="white"/>
              </a:solidFill>
            </a:endParaRPr>
          </a:p>
        </p:txBody>
      </p:sp>
      <p:sp>
        <p:nvSpPr>
          <p:cNvPr id="43" name="Strzałka w lewo 42"/>
          <p:cNvSpPr/>
          <p:nvPr/>
        </p:nvSpPr>
        <p:spPr>
          <a:xfrm>
            <a:off x="7478172" y="5005112"/>
            <a:ext cx="802432" cy="8224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4" name="Strzałka w lewo 43"/>
          <p:cNvSpPr/>
          <p:nvPr/>
        </p:nvSpPr>
        <p:spPr>
          <a:xfrm rot="-5400000">
            <a:off x="7431952" y="4108383"/>
            <a:ext cx="802432" cy="8224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593273" y="6065356"/>
            <a:ext cx="2363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dirty="0">
              <a:solidFill>
                <a:prstClr val="black"/>
              </a:solidFill>
            </a:endParaRPr>
          </a:p>
          <a:p>
            <a:endParaRPr lang="pl-PL" sz="1200" dirty="0">
              <a:solidFill>
                <a:prstClr val="black"/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86453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27187" y="260350"/>
            <a:ext cx="86412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Osoby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bezrobotne rejestrowane i wyłączone z ewidencji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bezrobotnych w 2015 roku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9552" y="5805264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5491163" algn="l"/>
              </a:tabLst>
            </a:pPr>
            <a:r>
              <a:rPr lang="pl-PL" sz="1000" dirty="0" smtClean="0">
                <a:cs typeface="Times New Roman" pitchFamily="18" charset="0"/>
              </a:rPr>
              <a:t>* Podjęcia </a:t>
            </a:r>
            <a:r>
              <a:rPr lang="pl-PL" sz="1000" dirty="0">
                <a:cs typeface="Times New Roman" pitchFamily="18" charset="0"/>
              </a:rPr>
              <a:t>pracy </a:t>
            </a:r>
            <a:r>
              <a:rPr lang="pl-PL" sz="1000" dirty="0" smtClean="0">
                <a:cs typeface="Times New Roman" pitchFamily="18" charset="0"/>
              </a:rPr>
              <a:t>obejmują:</a:t>
            </a:r>
          </a:p>
          <a:p>
            <a:pPr eaLnBrk="0" hangingPunct="0">
              <a:tabLst>
                <a:tab pos="5491163" algn="l"/>
              </a:tabLst>
            </a:pPr>
            <a:r>
              <a:rPr lang="pl-PL" sz="1000" dirty="0" smtClean="0">
                <a:cs typeface="Times New Roman" pitchFamily="18" charset="0"/>
              </a:rPr>
              <a:t>   - </a:t>
            </a:r>
            <a:r>
              <a:rPr lang="pl-PL" sz="1000" dirty="0">
                <a:cs typeface="Times New Roman" pitchFamily="18" charset="0"/>
              </a:rPr>
              <a:t>roboty publiczne, prace interwencyjne (bez staży i prac społecznie użytecznych</a:t>
            </a:r>
            <a:r>
              <a:rPr lang="pl-PL" sz="1000" dirty="0" smtClean="0">
                <a:cs typeface="Times New Roman" pitchFamily="18" charset="0"/>
              </a:rPr>
              <a:t>);</a:t>
            </a:r>
            <a:endParaRPr lang="pl-PL" sz="10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5491163" algn="l"/>
              </a:tabLst>
            </a:pPr>
            <a:r>
              <a:rPr lang="pl-PL" sz="1000" dirty="0">
                <a:cs typeface="Times New Roman" pitchFamily="18" charset="0"/>
              </a:rPr>
              <a:t>  </a:t>
            </a:r>
            <a:r>
              <a:rPr lang="pl-PL" sz="1000" dirty="0" smtClean="0">
                <a:cs typeface="Times New Roman" pitchFamily="18" charset="0"/>
              </a:rPr>
              <a:t> - </a:t>
            </a:r>
            <a:r>
              <a:rPr lang="pl-PL" sz="1000" dirty="0">
                <a:cs typeface="Times New Roman" pitchFamily="18" charset="0"/>
              </a:rPr>
              <a:t>wykreślenia z powodu podjęć pracy bez udziału finansowego </a:t>
            </a:r>
            <a:r>
              <a:rPr lang="pl-PL" sz="1000" dirty="0" smtClean="0">
                <a:cs typeface="Times New Roman" pitchFamily="18" charset="0"/>
              </a:rPr>
              <a:t>PUP. </a:t>
            </a:r>
            <a:endParaRPr lang="pl-PL" sz="1000" dirty="0">
              <a:latin typeface="Arial" pitchFamily="34" charset="0"/>
              <a:cs typeface="Arial" pitchFamily="34" charset="0"/>
            </a:endParaRPr>
          </a:p>
          <a:p>
            <a:pPr indent="449263" eaLnBrk="0" hangingPunct="0">
              <a:tabLst>
                <a:tab pos="5491163" algn="l"/>
              </a:tabLst>
            </a:pP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0141175"/>
              </p:ext>
            </p:extLst>
          </p:nvPr>
        </p:nvGraphicFramePr>
        <p:xfrm>
          <a:off x="611560" y="836712"/>
          <a:ext cx="7920879" cy="4752528"/>
        </p:xfrm>
        <a:graphic>
          <a:graphicData uri="http://schemas.openxmlformats.org/drawingml/2006/table">
            <a:tbl>
              <a:tblPr/>
              <a:tblGrid>
                <a:gridCol w="1568527"/>
                <a:gridCol w="1227078"/>
                <a:gridCol w="981662"/>
                <a:gridCol w="682896"/>
                <a:gridCol w="1266202"/>
                <a:gridCol w="1269759"/>
                <a:gridCol w="924755"/>
              </a:tblGrid>
              <a:tr h="29970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Miesiąc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Liczba osób rejestrowanych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Liczba osób wykreślonych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566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Podjęcia pracy*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Staże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Niepotwierdzenie gotowości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Pozostałe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styczeń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luty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marzec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kwiecień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maj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czerwiec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lipiec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sierpień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wrzesień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listopad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grudzień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536</a:t>
                      </a:r>
                      <a:r>
                        <a:rPr lang="pl-P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0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4927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34C81-AF6F-4A02-8F03-B7E6AEB9BA07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5435817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611560" y="476672"/>
            <a:ext cx="82066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Podjęcia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pracy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za granicą , powroty oraz rejestracja po zatrudnieniu za granica w 2015 roku.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7065792"/>
              </p:ext>
            </p:extLst>
          </p:nvPr>
        </p:nvGraphicFramePr>
        <p:xfrm>
          <a:off x="971599" y="1268761"/>
          <a:ext cx="3230318" cy="4824537"/>
        </p:xfrm>
        <a:graphic>
          <a:graphicData uri="http://schemas.openxmlformats.org/drawingml/2006/table">
            <a:tbl>
              <a:tblPr/>
              <a:tblGrid>
                <a:gridCol w="1177291"/>
                <a:gridCol w="1024448"/>
                <a:gridCol w="1028579"/>
              </a:tblGrid>
              <a:tr h="5318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Miesiąc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Liczba podjęć pracy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065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Podjęcia za granicą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styczeń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marzec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kwiecień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czerwiec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lipiec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sierpień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169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wrzesień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listopad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grudzień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3043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0528425"/>
              </p:ext>
            </p:extLst>
          </p:nvPr>
        </p:nvGraphicFramePr>
        <p:xfrm>
          <a:off x="4860032" y="1268761"/>
          <a:ext cx="3096343" cy="4824538"/>
        </p:xfrm>
        <a:graphic>
          <a:graphicData uri="http://schemas.openxmlformats.org/drawingml/2006/table">
            <a:tbl>
              <a:tblPr/>
              <a:tblGrid>
                <a:gridCol w="1131723"/>
                <a:gridCol w="982310"/>
                <a:gridCol w="982310"/>
              </a:tblGrid>
              <a:tr h="50001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Podjęcia pracy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powroty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932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Niemcy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8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Holandia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Szwajcaria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8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Wlk. Brytania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8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Belgia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8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Szwecja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8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8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Hiszpania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Włochy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Norwegia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Czechy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Irlandia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Luksemburg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0045-82F2-466D-9EF8-35FB8DBF1EF7}" type="slidenum">
              <a:rPr lang="pl-PL" b="1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pl-PL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19028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3"/>
          <p:cNvSpPr>
            <a:spLocks noChangeShapeType="1"/>
          </p:cNvSpPr>
          <p:nvPr/>
        </p:nvSpPr>
        <p:spPr bwMode="auto">
          <a:xfrm>
            <a:off x="2633663" y="-13017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827584" y="260648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Podjęcia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pracy według wybranych zawodów w powiecie sępoleńskim </a:t>
            </a:r>
            <a:br>
              <a:rPr lang="pl-PL" b="1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w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2015 roku</a:t>
            </a:r>
            <a:endParaRPr lang="pl-PL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9398420"/>
              </p:ext>
            </p:extLst>
          </p:nvPr>
        </p:nvGraphicFramePr>
        <p:xfrm>
          <a:off x="1187624" y="961885"/>
          <a:ext cx="6408712" cy="5472611"/>
        </p:xfrm>
        <a:graphic>
          <a:graphicData uri="http://schemas.openxmlformats.org/drawingml/2006/table">
            <a:tbl>
              <a:tblPr/>
              <a:tblGrid>
                <a:gridCol w="528637"/>
                <a:gridCol w="4151238"/>
                <a:gridCol w="1728837"/>
              </a:tblGrid>
              <a:tr h="2980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Lp. </a:t>
                      </a:r>
                    </a:p>
                  </a:txBody>
                  <a:tcPr marL="4597" marR="4597" marT="459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Nazwa zawodu </a:t>
                      </a:r>
                    </a:p>
                  </a:txBody>
                  <a:tcPr marL="4597" marR="4597" marT="459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Liczba zgłoszonych ofert </a:t>
                      </a:r>
                    </a:p>
                  </a:txBody>
                  <a:tcPr marL="4597" marR="4597" marT="459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399"/>
                    </a:solidFill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robotnik gospodarczy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841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effectLst/>
                          <a:latin typeface="+mj-lt"/>
                        </a:rPr>
                        <a:t>pracownik fizyczny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346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effectLst/>
                          <a:latin typeface="+mj-lt"/>
                        </a:rPr>
                        <a:t>sprzedawca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274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effectLst/>
                          <a:latin typeface="+mj-lt"/>
                        </a:rPr>
                        <a:t>pracownik biurowy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158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stolarz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71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opiekunka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65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meliorant</a:t>
                      </a:r>
                      <a:endParaRPr lang="pl-PL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60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robotnik</a:t>
                      </a:r>
                      <a:r>
                        <a:rPr lang="pl-PL" sz="1200" b="0" i="0" u="none" strike="noStrike" baseline="0" dirty="0" smtClean="0">
                          <a:effectLst/>
                          <a:latin typeface="+mj-lt"/>
                        </a:rPr>
                        <a:t> budowlany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59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szwaczka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murarz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29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kucharz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26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nauczyciel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22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kierowca</a:t>
                      </a:r>
                      <a:r>
                        <a:rPr lang="pl-PL" sz="1200" b="0" i="0" u="none" strike="noStrike" baseline="0" dirty="0" smtClean="0">
                          <a:effectLst/>
                          <a:latin typeface="+mj-lt"/>
                        </a:rPr>
                        <a:t> samochodu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13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sprzątaczka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13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97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effectLst/>
                          <a:latin typeface="+mj-lt"/>
                        </a:rPr>
                        <a:t>betoniarz</a:t>
                      </a:r>
                      <a:endParaRPr lang="pl-PL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D1390A-BF1F-49FC-98E7-63F68170F18B}" type="slidenum">
              <a:rPr lang="pl-PL" sz="1400"/>
              <a:pPr algn="r"/>
              <a:t>13</a:t>
            </a:fld>
            <a:endParaRPr lang="pl-PL" sz="140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0C309-5F89-4424-AFF8-C6876B10222B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14801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685925" y="3752850"/>
            <a:ext cx="1841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100">
                <a:latin typeface="Calibri" pitchFamily="34" charset="0"/>
                <a:cs typeface="Times New Roman" pitchFamily="18" charset="0"/>
              </a:rPr>
              <a:t/>
            </a:r>
            <a:br>
              <a:rPr lang="pl-PL" sz="1100">
                <a:latin typeface="Calibri" pitchFamily="34" charset="0"/>
                <a:cs typeface="Times New Roman" pitchFamily="18" charset="0"/>
              </a:rPr>
            </a:br>
            <a:endParaRPr lang="pl-PL" sz="800">
              <a:latin typeface="Arial" pitchFamily="34" charset="0"/>
            </a:endParaRPr>
          </a:p>
          <a:p>
            <a:pPr eaLnBrk="0" hangingPunct="0"/>
            <a:endParaRPr lang="pl-PL">
              <a:latin typeface="Arial" pitchFamily="34" charset="0"/>
            </a:endParaRPr>
          </a:p>
        </p:txBody>
      </p:sp>
      <p:sp>
        <p:nvSpPr>
          <p:cNvPr id="3076" name="pole tekstowe 96"/>
          <p:cNvSpPr txBox="1">
            <a:spLocks noChangeArrowheads="1"/>
          </p:cNvSpPr>
          <p:nvPr/>
        </p:nvSpPr>
        <p:spPr bwMode="auto">
          <a:xfrm>
            <a:off x="1179415" y="6333009"/>
            <a:ext cx="7200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100" dirty="0"/>
              <a:t>* </a:t>
            </a:r>
            <a:r>
              <a:rPr lang="pl-PL" sz="1100" dirty="0" smtClean="0"/>
              <a:t>Stopa </a:t>
            </a:r>
            <a:r>
              <a:rPr lang="pl-PL" sz="1100" dirty="0"/>
              <a:t>bezrobocia wyrażona jest w % i wskazuje udział liczby bezrobotnych w liczbie aktywnych zawodowo. </a:t>
            </a:r>
          </a:p>
          <a:p>
            <a:r>
              <a:rPr lang="pl-PL" sz="1100" dirty="0"/>
              <a:t>Aktywni zawodowo to suma pracujących i bezrobotnych</a:t>
            </a:r>
            <a:r>
              <a:rPr lang="pl-PL" sz="1100" dirty="0" smtClean="0"/>
              <a:t>. Stopa po uwzględnieniu korekty z dnia 22.10.2015 r.</a:t>
            </a:r>
            <a:endParaRPr lang="pl-PL" sz="1100" dirty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511754" y="83989"/>
            <a:ext cx="676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  <a:cs typeface="Times New Roman" pitchFamily="18" charset="0"/>
              </a:rPr>
              <a:t>Stopa </a:t>
            </a:r>
            <a:r>
              <a:rPr lang="pl-PL" sz="1600" b="1" dirty="0">
                <a:solidFill>
                  <a:srgbClr val="002060"/>
                </a:solidFill>
                <a:cs typeface="Times New Roman" pitchFamily="18" charset="0"/>
              </a:rPr>
              <a:t>bezrobocia* w powiecie sępoleńskim w latach </a:t>
            </a:r>
            <a:r>
              <a:rPr lang="pl-PL" sz="1600" b="1" dirty="0" smtClean="0">
                <a:solidFill>
                  <a:srgbClr val="002060"/>
                </a:solidFill>
                <a:cs typeface="Times New Roman" pitchFamily="18" charset="0"/>
              </a:rPr>
              <a:t>2010 </a:t>
            </a:r>
            <a:r>
              <a:rPr lang="pl-PL" sz="1600" b="1" dirty="0">
                <a:solidFill>
                  <a:srgbClr val="002060"/>
                </a:solidFill>
                <a:cs typeface="Times New Roman" pitchFamily="18" charset="0"/>
              </a:rPr>
              <a:t>– </a:t>
            </a:r>
            <a:r>
              <a:rPr lang="pl-PL" sz="1600" b="1" dirty="0" smtClean="0">
                <a:solidFill>
                  <a:srgbClr val="002060"/>
                </a:solidFill>
                <a:cs typeface="Times New Roman" pitchFamily="18" charset="0"/>
              </a:rPr>
              <a:t>2015</a:t>
            </a:r>
            <a:endParaRPr lang="pl-PL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0877626"/>
              </p:ext>
            </p:extLst>
          </p:nvPr>
        </p:nvGraphicFramePr>
        <p:xfrm>
          <a:off x="1178644" y="520061"/>
          <a:ext cx="7137774" cy="2671643"/>
        </p:xfrm>
        <a:graphic>
          <a:graphicData uri="http://schemas.openxmlformats.org/drawingml/2006/table">
            <a:tbl>
              <a:tblPr/>
              <a:tblGrid>
                <a:gridCol w="1019682"/>
                <a:gridCol w="1019682"/>
                <a:gridCol w="1019682"/>
                <a:gridCol w="1019682"/>
                <a:gridCol w="1019682"/>
                <a:gridCol w="1019682"/>
                <a:gridCol w="1019682"/>
              </a:tblGrid>
              <a:tr h="29170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styczeń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marzec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kwiecień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czerwiec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lipiec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sierpień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wrzesień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listopad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8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grudzień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34C81-AF6F-4A02-8F03-B7E6AEB9BA07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2072606"/>
              </p:ext>
            </p:extLst>
          </p:nvPr>
        </p:nvGraphicFramePr>
        <p:xfrm>
          <a:off x="1187624" y="3212976"/>
          <a:ext cx="712879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3409232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0"/>
          <p:cNvSpPr txBox="1">
            <a:spLocks noChangeArrowheads="1"/>
          </p:cNvSpPr>
          <p:nvPr/>
        </p:nvSpPr>
        <p:spPr bwMode="auto">
          <a:xfrm>
            <a:off x="900826" y="50197"/>
            <a:ext cx="7777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 smtClean="0">
                <a:solidFill>
                  <a:srgbClr val="002060"/>
                </a:solidFill>
              </a:rPr>
              <a:t>Liczba </a:t>
            </a:r>
            <a:r>
              <a:rPr lang="pl-PL" b="1" dirty="0">
                <a:solidFill>
                  <a:srgbClr val="002060"/>
                </a:solidFill>
              </a:rPr>
              <a:t>bezrobotnych w powiecie sępoleńskim w latach </a:t>
            </a:r>
            <a:r>
              <a:rPr lang="pl-PL" b="1" dirty="0" smtClean="0">
                <a:solidFill>
                  <a:srgbClr val="002060"/>
                </a:solidFill>
              </a:rPr>
              <a:t>2010 </a:t>
            </a:r>
            <a:r>
              <a:rPr lang="pl-PL" b="1" dirty="0">
                <a:solidFill>
                  <a:srgbClr val="002060"/>
                </a:solidFill>
              </a:rPr>
              <a:t>– </a:t>
            </a:r>
            <a:r>
              <a:rPr lang="pl-PL" b="1" dirty="0" smtClean="0">
                <a:solidFill>
                  <a:srgbClr val="002060"/>
                </a:solidFill>
              </a:rPr>
              <a:t>2015</a:t>
            </a:r>
            <a:endParaRPr lang="pl-PL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971601" y="533564"/>
          <a:ext cx="7200802" cy="2722305"/>
        </p:xfrm>
        <a:graphic>
          <a:graphicData uri="http://schemas.openxmlformats.org/drawingml/2006/table">
            <a:tbl>
              <a:tblPr/>
              <a:tblGrid>
                <a:gridCol w="1028686"/>
                <a:gridCol w="1028686"/>
                <a:gridCol w="1028686"/>
                <a:gridCol w="1028686"/>
                <a:gridCol w="1028686"/>
                <a:gridCol w="1028686"/>
                <a:gridCol w="1028686"/>
              </a:tblGrid>
              <a:tr h="27409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styczeń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3173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luty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effectLst/>
                          <a:latin typeface="Times New Roman" panose="02020603050405020304" pitchFamily="18" charset="0"/>
                        </a:rPr>
                        <a:t>3562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3014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marzec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effectLst/>
                          <a:latin typeface="Times New Roman" panose="02020603050405020304" pitchFamily="18" charset="0"/>
                        </a:rPr>
                        <a:t>3435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2795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kwiecień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effectLst/>
                          <a:latin typeface="Times New Roman" panose="02020603050405020304" pitchFamily="18" charset="0"/>
                        </a:rPr>
                        <a:t>3187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2637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maj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2569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czerwiec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2922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2581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lipiec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2966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2686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sierpień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2843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2475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wrzesień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2759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2359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3196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2617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2266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listopad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2800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2461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42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grudzień</a:t>
                      </a:r>
                    </a:p>
                  </a:txBody>
                  <a:tcPr marL="36000" marR="9525" marT="9525" marB="1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3058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2760</a:t>
                      </a:r>
                      <a:endParaRPr lang="pl-PL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135115"/>
              </p:ext>
            </p:extLst>
          </p:nvPr>
        </p:nvGraphicFramePr>
        <p:xfrm>
          <a:off x="971600" y="3284985"/>
          <a:ext cx="7344816" cy="32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34C81-AF6F-4A02-8F03-B7E6AEB9BA07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60586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Prostokąt 143"/>
          <p:cNvSpPr>
            <a:spLocks noChangeArrowheads="1"/>
          </p:cNvSpPr>
          <p:nvPr/>
        </p:nvSpPr>
        <p:spPr bwMode="auto">
          <a:xfrm>
            <a:off x="430213" y="332656"/>
            <a:ext cx="8030219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Porównanie </a:t>
            </a:r>
            <a:r>
              <a:rPr lang="pl-PL" b="1" dirty="0">
                <a:solidFill>
                  <a:srgbClr val="002060"/>
                </a:solidFill>
              </a:rPr>
              <a:t>liczby bezrobotnych według miast i gmin w powiecie sępoleńskim</a:t>
            </a:r>
            <a:br>
              <a:rPr lang="pl-PL" b="1" dirty="0">
                <a:solidFill>
                  <a:srgbClr val="002060"/>
                </a:solidFill>
              </a:rPr>
            </a:br>
            <a:r>
              <a:rPr lang="pl-PL" b="1" dirty="0">
                <a:solidFill>
                  <a:srgbClr val="002060"/>
                </a:solidFill>
              </a:rPr>
              <a:t>w miesiącach </a:t>
            </a:r>
            <a:r>
              <a:rPr lang="pl-PL" b="1" dirty="0" smtClean="0">
                <a:solidFill>
                  <a:srgbClr val="002060"/>
                </a:solidFill>
              </a:rPr>
              <a:t>grudzień 2014 – listopad 2015 </a:t>
            </a:r>
            <a:r>
              <a:rPr lang="pl-PL" b="1" dirty="0">
                <a:solidFill>
                  <a:srgbClr val="002060"/>
                </a:solidFill>
              </a:rPr>
              <a:t>r.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539552" y="1268760"/>
          <a:ext cx="7920879" cy="4968547"/>
        </p:xfrm>
        <a:graphic>
          <a:graphicData uri="http://schemas.openxmlformats.org/drawingml/2006/table">
            <a:tbl>
              <a:tblPr/>
              <a:tblGrid>
                <a:gridCol w="865581"/>
                <a:gridCol w="783922"/>
                <a:gridCol w="783922"/>
                <a:gridCol w="783922"/>
                <a:gridCol w="783922"/>
                <a:gridCol w="783922"/>
                <a:gridCol w="783922"/>
                <a:gridCol w="783922"/>
                <a:gridCol w="783922"/>
                <a:gridCol w="783922"/>
              </a:tblGrid>
              <a:tr h="384449">
                <a:tc rowSpan="3" grid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Liczba bezrobotnych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Bezrobotni z prawem do zasiłku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4449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Kobiety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Kobiety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84449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XII/14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XII/15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XII/14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XII/15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XII/14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XII/15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XII/14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XII/15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38444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Sępólno Kraj.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Miasto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608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303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171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Gmina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507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302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114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Kamień Kraj.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Miasto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Gmina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318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206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Więcbork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Miasto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380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Gmina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455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Sośno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Gmina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352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195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4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Ogółem PUP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effectLst/>
                          <a:latin typeface="Times New Roman" panose="02020603050405020304" pitchFamily="18" charset="0"/>
                        </a:rPr>
                        <a:t>3 058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pl-PL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760</a:t>
                      </a:r>
                      <a:endParaRPr lang="pl-PL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effectLst/>
                          <a:latin typeface="Times New Roman" panose="02020603050405020304" pitchFamily="18" charset="0"/>
                        </a:rPr>
                        <a:t>1 710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pl-PL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546</a:t>
                      </a:r>
                      <a:endParaRPr lang="pl-PL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effectLst/>
                          <a:latin typeface="Times New Roman" panose="02020603050405020304" pitchFamily="18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597</a:t>
                      </a:r>
                      <a:endParaRPr lang="pl-PL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effectLst/>
                          <a:latin typeface="Times New Roman" panose="02020603050405020304" pitchFamily="18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268</a:t>
                      </a:r>
                      <a:endParaRPr lang="pl-PL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3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Zamieszkali na wsi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 PUP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pl-PL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632</a:t>
                      </a:r>
                      <a:endParaRPr lang="pl-PL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953</a:t>
                      </a:r>
                      <a:endParaRPr lang="pl-PL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326</a:t>
                      </a:r>
                      <a:endParaRPr lang="pl-PL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153</a:t>
                      </a:r>
                      <a:endParaRPr lang="pl-PL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34C81-AF6F-4A02-8F03-B7E6AEB9BA07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54781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34C81-AF6F-4A02-8F03-B7E6AEB9BA07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35102" y="3168021"/>
            <a:ext cx="8353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 smtClean="0">
                <a:solidFill>
                  <a:srgbClr val="002060"/>
                </a:solidFill>
              </a:rPr>
              <a:t>Osoby niepełnosprawne wyłączone z ewidencji z powodu podjęcia pracy w latach 2012-2015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4" name="Text Box 90"/>
          <p:cNvSpPr txBox="1">
            <a:spLocks noChangeArrowheads="1"/>
          </p:cNvSpPr>
          <p:nvPr/>
        </p:nvSpPr>
        <p:spPr bwMode="auto">
          <a:xfrm>
            <a:off x="315318" y="146108"/>
            <a:ext cx="8748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 smtClean="0">
                <a:solidFill>
                  <a:srgbClr val="002060"/>
                </a:solidFill>
              </a:rPr>
              <a:t>Osoby </a:t>
            </a:r>
            <a:r>
              <a:rPr lang="pl-PL" b="1" dirty="0">
                <a:solidFill>
                  <a:srgbClr val="002060"/>
                </a:solidFill>
              </a:rPr>
              <a:t>niepełnosprawne zarejestrowane w PUP w latach </a:t>
            </a:r>
            <a:r>
              <a:rPr lang="pl-PL" b="1" dirty="0" smtClean="0">
                <a:solidFill>
                  <a:srgbClr val="002060"/>
                </a:solidFill>
              </a:rPr>
              <a:t>2012-2015</a:t>
            </a:r>
            <a:endParaRPr lang="pl-PL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395536" y="620688"/>
          <a:ext cx="8568956" cy="2304259"/>
        </p:xfrm>
        <a:graphic>
          <a:graphicData uri="http://schemas.openxmlformats.org/drawingml/2006/table">
            <a:tbl>
              <a:tblPr/>
              <a:tblGrid>
                <a:gridCol w="1031448"/>
                <a:gridCol w="1224836"/>
                <a:gridCol w="789084"/>
                <a:gridCol w="789084"/>
                <a:gridCol w="789084"/>
                <a:gridCol w="789084"/>
                <a:gridCol w="789084"/>
                <a:gridCol w="789084"/>
                <a:gridCol w="789084"/>
                <a:gridCol w="789084"/>
              </a:tblGrid>
              <a:tr h="349754">
                <a:tc rowSpan="2"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Wyszczególnienie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2012</a:t>
                      </a:r>
                      <a:endParaRPr lang="pl-PL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2013</a:t>
                      </a:r>
                      <a:endParaRPr lang="pl-PL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2014</a:t>
                      </a:r>
                      <a:endParaRPr lang="pl-PL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2015</a:t>
                      </a:r>
                      <a:endParaRPr lang="pl-PL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9754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ogółem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kobiety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ogółem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kobiety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ogółem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kobiety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ogółem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kobiety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3497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ogółem</a:t>
                      </a:r>
                      <a:endParaRPr lang="pl-PL" sz="14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153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81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146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80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151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79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118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65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stopień </a:t>
                      </a:r>
                      <a:r>
                        <a:rPr lang="pl-PL" sz="1400" b="1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niepełno-</a:t>
                      </a:r>
                      <a:br>
                        <a:rPr lang="pl-PL" sz="1400" b="1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pl-PL" sz="1400" b="1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sprawności</a:t>
                      </a:r>
                      <a:endParaRPr lang="pl-PL" sz="14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znaczny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brak danych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brak danych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brak danych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effectLst/>
                          <a:latin typeface="+mj-lt"/>
                          <a:cs typeface="Arial" panose="020B0604020202020204" pitchFamily="34" charset="0"/>
                        </a:rPr>
                        <a:t>brak danych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umiarkowany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50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58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25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4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lekki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98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85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65</a:t>
                      </a:r>
                      <a:endParaRPr lang="pl-PL" sz="14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395535" y="3933057"/>
          <a:ext cx="8640963" cy="2160240"/>
        </p:xfrm>
        <a:graphic>
          <a:graphicData uri="http://schemas.openxmlformats.org/drawingml/2006/table">
            <a:tbl>
              <a:tblPr/>
              <a:tblGrid>
                <a:gridCol w="932476"/>
                <a:gridCol w="1342767"/>
                <a:gridCol w="795715"/>
                <a:gridCol w="795715"/>
                <a:gridCol w="795715"/>
                <a:gridCol w="795715"/>
                <a:gridCol w="795715"/>
                <a:gridCol w="795715"/>
                <a:gridCol w="795715"/>
                <a:gridCol w="795715"/>
              </a:tblGrid>
              <a:tr h="40402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Wyszczególnienie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effectLst/>
                          <a:latin typeface="+mj-lt"/>
                        </a:rPr>
                        <a:t>2013</a:t>
                      </a:r>
                      <a:endParaRPr lang="pl-PL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effectLst/>
                          <a:latin typeface="+mj-lt"/>
                        </a:rPr>
                        <a:t>2015</a:t>
                      </a:r>
                      <a:endParaRPr lang="pl-PL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4023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ogółem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kobiety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ogółem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kobiety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ogółem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kobiety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ogółem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kobiety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4040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effectLst/>
                          <a:latin typeface="+mj-lt"/>
                        </a:rPr>
                        <a:t>podjęcia </a:t>
                      </a:r>
                      <a:r>
                        <a:rPr lang="pl-PL" sz="1400" b="1" i="0" u="none" strike="noStrike" dirty="0">
                          <a:effectLst/>
                          <a:latin typeface="+mj-lt"/>
                        </a:rPr>
                        <a:t>pracy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effectLst/>
                          <a:latin typeface="+mj-lt"/>
                        </a:rPr>
                        <a:t>razem</a:t>
                      </a:r>
                      <a:endParaRPr lang="pl-PL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81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34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94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42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86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44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103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49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effectLst/>
                          <a:latin typeface="+mj-lt"/>
                        </a:rPr>
                        <a:t>subsydiowane</a:t>
                      </a:r>
                      <a:endParaRPr lang="pl-PL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23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13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27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14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20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16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33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14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effectLst/>
                          <a:latin typeface="+mj-lt"/>
                        </a:rPr>
                        <a:t>niesubsydiowane</a:t>
                      </a:r>
                      <a:endParaRPr lang="pl-PL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58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21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67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28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66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70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effectLst/>
                          <a:latin typeface="+mj-lt"/>
                        </a:rPr>
                        <a:t>35</a:t>
                      </a:r>
                      <a:endParaRPr lang="pl-PL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302506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3506006"/>
              </p:ext>
            </p:extLst>
          </p:nvPr>
        </p:nvGraphicFramePr>
        <p:xfrm>
          <a:off x="251520" y="476672"/>
          <a:ext cx="8640962" cy="2448271"/>
        </p:xfrm>
        <a:graphic>
          <a:graphicData uri="http://schemas.openxmlformats.org/drawingml/2006/table">
            <a:tbl>
              <a:tblPr/>
              <a:tblGrid>
                <a:gridCol w="504056"/>
                <a:gridCol w="2780938"/>
                <a:gridCol w="669496"/>
                <a:gridCol w="669496"/>
                <a:gridCol w="669496"/>
                <a:gridCol w="669496"/>
                <a:gridCol w="669496"/>
                <a:gridCol w="669496"/>
                <a:gridCol w="669496"/>
                <a:gridCol w="669496"/>
              </a:tblGrid>
              <a:tr h="25348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E399"/>
                    </a:solidFill>
                  </a:tcPr>
                </a:tc>
              </a:tr>
              <a:tr h="3709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Zarejestrowani na koniec roku </a:t>
                      </a:r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3 140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3 454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3 608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3 603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3 515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3 597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3 058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2 760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2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z  wykształceniem</a:t>
                      </a:r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44" marR="7144" marT="71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wyższe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141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9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policealne i średnie zawodowe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687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782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747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759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634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539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8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średnie ogólnokształcące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346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335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343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272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9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zasadnicze zawodowe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1 146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1 303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1 388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1 335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1 314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1 390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1 139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1 011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8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gimnazjalne i poniżej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1 000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1 003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1 033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971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860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797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08988" y="52834"/>
            <a:ext cx="8712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</a:rPr>
              <a:t>Struktura </a:t>
            </a:r>
            <a:r>
              <a:rPr lang="pl-PL" sz="1600" b="1" dirty="0">
                <a:solidFill>
                  <a:srgbClr val="002060"/>
                </a:solidFill>
              </a:rPr>
              <a:t>wykształcenia bezrobotnych w powiecie sępoleńskim w latach </a:t>
            </a:r>
            <a:r>
              <a:rPr lang="pl-PL" sz="1600" b="1" dirty="0" smtClean="0">
                <a:solidFill>
                  <a:srgbClr val="002060"/>
                </a:solidFill>
              </a:rPr>
              <a:t>2008-2015 </a:t>
            </a:r>
            <a:endParaRPr lang="pl-PL" sz="1600" b="1" dirty="0">
              <a:solidFill>
                <a:srgbClr val="00206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88114" y="5178184"/>
            <a:ext cx="33301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750" dirty="0"/>
          </a:p>
          <a:p>
            <a:endParaRPr lang="pl-PL" sz="750" dirty="0"/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0293549"/>
              </p:ext>
            </p:extLst>
          </p:nvPr>
        </p:nvGraphicFramePr>
        <p:xfrm>
          <a:off x="395536" y="3068960"/>
          <a:ext cx="8496944" cy="3279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8244408" y="648866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24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121116178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241720"/>
              </p:ext>
            </p:extLst>
          </p:nvPr>
        </p:nvGraphicFramePr>
        <p:xfrm>
          <a:off x="909284" y="791757"/>
          <a:ext cx="7344813" cy="2275870"/>
        </p:xfrm>
        <a:graphic>
          <a:graphicData uri="http://schemas.openxmlformats.org/drawingml/2006/table">
            <a:tbl>
              <a:tblPr/>
              <a:tblGrid>
                <a:gridCol w="2371766"/>
                <a:gridCol w="657024"/>
                <a:gridCol w="605758"/>
                <a:gridCol w="681478"/>
                <a:gridCol w="681478"/>
                <a:gridCol w="681478"/>
                <a:gridCol w="530038"/>
                <a:gridCol w="530038"/>
                <a:gridCol w="605755"/>
              </a:tblGrid>
              <a:tr h="3724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39427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Zarejestrowani na koniec roku ogółem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3 140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3 454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3 597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3 058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2 760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do 6 miesięcy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1 848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2 048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Times New Roman" panose="02020603050405020304" pitchFamily="18" charset="0"/>
                        </a:rPr>
                        <a:t>1 829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1 580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>
                          <a:effectLst/>
                          <a:latin typeface="Times New Roman" panose="02020603050405020304" pitchFamily="18" charset="0"/>
                        </a:rPr>
                        <a:t>6-12 miesięcy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Times New Roman" panose="02020603050405020304" pitchFamily="18" charset="0"/>
                        </a:rPr>
                        <a:t>627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>
                          <a:effectLst/>
                          <a:latin typeface="Times New Roman" panose="02020603050405020304" pitchFamily="18" charset="0"/>
                        </a:rPr>
                        <a:t>12-24 miesiące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584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pow. 24 miesięcy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557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826643" y="116632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</a:rPr>
              <a:t>Liczba bezrobotnych w powiecie sępoleńskim wg okresu pozostawania bez pracy </a:t>
            </a:r>
            <a:br>
              <a:rPr lang="pl-PL" sz="1600" b="1" dirty="0" smtClean="0">
                <a:solidFill>
                  <a:srgbClr val="002060"/>
                </a:solidFill>
              </a:rPr>
            </a:br>
            <a:r>
              <a:rPr lang="pl-PL" sz="1600" b="1" dirty="0" smtClean="0">
                <a:solidFill>
                  <a:srgbClr val="002060"/>
                </a:solidFill>
              </a:rPr>
              <a:t>w </a:t>
            </a:r>
            <a:r>
              <a:rPr lang="pl-PL" sz="1600" b="1" dirty="0">
                <a:solidFill>
                  <a:srgbClr val="002060"/>
                </a:solidFill>
              </a:rPr>
              <a:t>latach 2008 </a:t>
            </a:r>
            <a:r>
              <a:rPr lang="pl-PL" sz="1600" b="1" dirty="0" smtClean="0">
                <a:solidFill>
                  <a:srgbClr val="002060"/>
                </a:solidFill>
              </a:rPr>
              <a:t>– 2015 </a:t>
            </a:r>
            <a:endParaRPr lang="pl-PL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99875538"/>
              </p:ext>
            </p:extLst>
          </p:nvPr>
        </p:nvGraphicFramePr>
        <p:xfrm>
          <a:off x="251520" y="3212976"/>
          <a:ext cx="86409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7812360" y="638132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smtClean="0"/>
              <a:t>25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106985620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522884" y="813023"/>
            <a:ext cx="8291512" cy="5499328"/>
          </a:xfrm>
          <a:prstGeom prst="roundRect">
            <a:avLst/>
          </a:prstGeom>
          <a:gradFill>
            <a:gsLst>
              <a:gs pos="53000">
                <a:srgbClr val="C0E399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</a:gradFill>
          <a:ln w="127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lnSpc>
                <a:spcPct val="25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</a:rPr>
              <a:t>Porady indywidualne  –   </a:t>
            </a:r>
            <a:r>
              <a:rPr lang="pl-PL" b="1" dirty="0" smtClean="0">
                <a:solidFill>
                  <a:srgbClr val="000000"/>
                </a:solidFill>
              </a:rPr>
              <a:t>564 </a:t>
            </a:r>
            <a:r>
              <a:rPr lang="pl-PL" dirty="0" smtClean="0">
                <a:solidFill>
                  <a:srgbClr val="000000"/>
                </a:solidFill>
              </a:rPr>
              <a:t>(dla </a:t>
            </a:r>
            <a:r>
              <a:rPr lang="pl-PL" b="1" dirty="0" smtClean="0">
                <a:solidFill>
                  <a:srgbClr val="000000"/>
                </a:solidFill>
              </a:rPr>
              <a:t>546 </a:t>
            </a:r>
            <a:r>
              <a:rPr lang="pl-PL" dirty="0" smtClean="0">
                <a:solidFill>
                  <a:srgbClr val="000000"/>
                </a:solidFill>
              </a:rPr>
              <a:t>osób);</a:t>
            </a:r>
          </a:p>
          <a:p>
            <a:pPr marL="285750" indent="-285750">
              <a:lnSpc>
                <a:spcPct val="25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00"/>
                </a:solidFill>
              </a:rPr>
              <a:t>Grupowe </a:t>
            </a:r>
            <a:r>
              <a:rPr lang="pl-PL" dirty="0">
                <a:solidFill>
                  <a:srgbClr val="000000"/>
                </a:solidFill>
              </a:rPr>
              <a:t>porady zawodowe  –  </a:t>
            </a:r>
            <a:r>
              <a:rPr lang="pl-PL" b="1" dirty="0" smtClean="0">
                <a:solidFill>
                  <a:srgbClr val="000000"/>
                </a:solidFill>
              </a:rPr>
              <a:t>15 </a:t>
            </a:r>
            <a:r>
              <a:rPr lang="pl-PL" dirty="0">
                <a:solidFill>
                  <a:srgbClr val="000000"/>
                </a:solidFill>
              </a:rPr>
              <a:t>spotkań warsztatowych (dla </a:t>
            </a:r>
            <a:r>
              <a:rPr lang="pl-PL" b="1" dirty="0" smtClean="0">
                <a:solidFill>
                  <a:srgbClr val="000000"/>
                </a:solidFill>
              </a:rPr>
              <a:t>115</a:t>
            </a:r>
            <a:r>
              <a:rPr lang="pl-PL" dirty="0" smtClean="0">
                <a:solidFill>
                  <a:srgbClr val="000000"/>
                </a:solidFill>
              </a:rPr>
              <a:t> osób);</a:t>
            </a:r>
          </a:p>
          <a:p>
            <a:pPr marL="285750" indent="-285750">
              <a:lnSpc>
                <a:spcPct val="25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00"/>
                </a:solidFill>
              </a:rPr>
              <a:t>Indywidualna informacja zawodowa </a:t>
            </a:r>
            <a:r>
              <a:rPr lang="pl-PL" dirty="0">
                <a:solidFill>
                  <a:srgbClr val="000000"/>
                </a:solidFill>
              </a:rPr>
              <a:t>–  </a:t>
            </a:r>
            <a:r>
              <a:rPr lang="pl-PL" b="1" dirty="0" smtClean="0">
                <a:solidFill>
                  <a:srgbClr val="000000"/>
                </a:solidFill>
              </a:rPr>
              <a:t>693 </a:t>
            </a:r>
            <a:r>
              <a:rPr lang="pl-PL" dirty="0" smtClean="0">
                <a:solidFill>
                  <a:srgbClr val="000000"/>
                </a:solidFill>
              </a:rPr>
              <a:t>(porady);</a:t>
            </a:r>
          </a:p>
          <a:p>
            <a:pPr marL="285750" indent="-285750">
              <a:lnSpc>
                <a:spcPct val="25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00"/>
                </a:solidFill>
              </a:rPr>
              <a:t>Szkolenie z zakresu umiejętności poszukiwania pracy– </a:t>
            </a:r>
            <a:r>
              <a:rPr lang="pl-PL" b="1" dirty="0" smtClean="0">
                <a:solidFill>
                  <a:srgbClr val="000000"/>
                </a:solidFill>
              </a:rPr>
              <a:t>1</a:t>
            </a:r>
            <a:r>
              <a:rPr lang="pl-PL" dirty="0" smtClean="0">
                <a:solidFill>
                  <a:srgbClr val="000000"/>
                </a:solidFill>
              </a:rPr>
              <a:t> </a:t>
            </a:r>
            <a:r>
              <a:rPr lang="pl-PL" dirty="0">
                <a:solidFill>
                  <a:srgbClr val="000000"/>
                </a:solidFill>
              </a:rPr>
              <a:t>(dla </a:t>
            </a:r>
            <a:r>
              <a:rPr lang="pl-PL" b="1" dirty="0" smtClean="0">
                <a:solidFill>
                  <a:srgbClr val="000000"/>
                </a:solidFill>
              </a:rPr>
              <a:t>11</a:t>
            </a:r>
            <a:r>
              <a:rPr lang="pl-PL" dirty="0" smtClean="0">
                <a:solidFill>
                  <a:srgbClr val="000000"/>
                </a:solidFill>
              </a:rPr>
              <a:t> </a:t>
            </a:r>
            <a:r>
              <a:rPr lang="pl-PL" dirty="0">
                <a:solidFill>
                  <a:srgbClr val="000000"/>
                </a:solidFill>
              </a:rPr>
              <a:t>osób</a:t>
            </a:r>
            <a:r>
              <a:rPr lang="pl-PL" dirty="0" smtClean="0">
                <a:solidFill>
                  <a:srgbClr val="000000"/>
                </a:solidFill>
              </a:rPr>
              <a:t>);</a:t>
            </a:r>
          </a:p>
          <a:p>
            <a:pPr marL="285750" indent="-285750">
              <a:lnSpc>
                <a:spcPct val="25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00"/>
                </a:solidFill>
              </a:rPr>
              <a:t>Liczba założonych Indywidualnych Planów Działania – </a:t>
            </a:r>
            <a:r>
              <a:rPr lang="pl-PL" b="1" dirty="0" smtClean="0">
                <a:solidFill>
                  <a:srgbClr val="000000"/>
                </a:solidFill>
              </a:rPr>
              <a:t>3 937</a:t>
            </a:r>
            <a:r>
              <a:rPr lang="pl-PL" dirty="0" smtClean="0">
                <a:solidFill>
                  <a:srgbClr val="000000"/>
                </a:solidFill>
              </a:rPr>
              <a:t>;</a:t>
            </a:r>
          </a:p>
          <a:p>
            <a:pPr marL="285750" indent="-285750">
              <a:lnSpc>
                <a:spcPct val="25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000000"/>
                </a:solidFill>
              </a:rPr>
              <a:t>Liczba ustalonych profili pomocy – </a:t>
            </a:r>
            <a:r>
              <a:rPr lang="pl-PL" b="1" dirty="0" smtClean="0">
                <a:solidFill>
                  <a:srgbClr val="000000"/>
                </a:solidFill>
              </a:rPr>
              <a:t>3 869</a:t>
            </a:r>
            <a:r>
              <a:rPr lang="pl-PL" dirty="0" smtClean="0">
                <a:solidFill>
                  <a:srgbClr val="000000"/>
                </a:solidFill>
              </a:rPr>
              <a:t>.</a:t>
            </a: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Text Box 90"/>
          <p:cNvSpPr txBox="1">
            <a:spLocks noChangeArrowheads="1"/>
          </p:cNvSpPr>
          <p:nvPr/>
        </p:nvSpPr>
        <p:spPr bwMode="auto">
          <a:xfrm>
            <a:off x="2986883" y="188640"/>
            <a:ext cx="324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Poradnictwo zawodowe</a:t>
            </a:r>
            <a:endParaRPr lang="pl-PL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F50-8DEE-4AC5-89DE-EB278F301EC7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00209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5121828"/>
              </p:ext>
            </p:extLst>
          </p:nvPr>
        </p:nvGraphicFramePr>
        <p:xfrm>
          <a:off x="1115613" y="596999"/>
          <a:ext cx="6840761" cy="2160240"/>
        </p:xfrm>
        <a:graphic>
          <a:graphicData uri="http://schemas.openxmlformats.org/drawingml/2006/table">
            <a:tbl>
              <a:tblPr/>
              <a:tblGrid>
                <a:gridCol w="603599"/>
                <a:gridCol w="1877856"/>
                <a:gridCol w="603597"/>
                <a:gridCol w="567867"/>
                <a:gridCol w="531307"/>
                <a:gridCol w="531307"/>
                <a:gridCol w="531307"/>
                <a:gridCol w="531307"/>
                <a:gridCol w="531307"/>
                <a:gridCol w="531307"/>
              </a:tblGrid>
              <a:tr h="2700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700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Zarejestrowani na koniec roku </a:t>
                      </a:r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3 140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3 454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3 603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3 515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3 597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3 058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2 760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 rowSpan="6"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Przedziały wiekowe:</a:t>
                      </a:r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18-24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719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938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861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819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573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517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25-34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1 001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872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803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pl-PL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35-44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583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653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704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671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674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706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559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45-54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772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794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743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695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645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486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55-59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218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233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257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283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338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269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powyżej 60 r.</a:t>
                      </a:r>
                      <a:r>
                        <a:rPr lang="pl-PL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ż.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</a:t>
                      </a:r>
                      <a:endParaRPr lang="pl-PL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1032035" y="215185"/>
            <a:ext cx="7128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rgbClr val="002060"/>
                </a:solidFill>
              </a:rPr>
              <a:t>Liczba bezrobotnych w powiecie sępoleńskim wg </a:t>
            </a:r>
            <a:r>
              <a:rPr lang="pl-PL" sz="1600" b="1" dirty="0">
                <a:solidFill>
                  <a:srgbClr val="002060"/>
                </a:solidFill>
              </a:rPr>
              <a:t>w</a:t>
            </a:r>
            <a:r>
              <a:rPr lang="pl-PL" sz="1600" b="1" dirty="0" smtClean="0">
                <a:solidFill>
                  <a:srgbClr val="002060"/>
                </a:solidFill>
              </a:rPr>
              <a:t>ieku w </a:t>
            </a:r>
            <a:r>
              <a:rPr lang="pl-PL" sz="1600" b="1" dirty="0">
                <a:solidFill>
                  <a:srgbClr val="002060"/>
                </a:solidFill>
              </a:rPr>
              <a:t>latach 2008 </a:t>
            </a:r>
            <a:r>
              <a:rPr lang="pl-PL" sz="1600" b="1" dirty="0" smtClean="0">
                <a:solidFill>
                  <a:srgbClr val="002060"/>
                </a:solidFill>
              </a:rPr>
              <a:t>– 2015 </a:t>
            </a:r>
            <a:endParaRPr lang="pl-PL" sz="1600" b="1" dirty="0">
              <a:solidFill>
                <a:srgbClr val="002060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8464944" y="6453336"/>
            <a:ext cx="36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26</a:t>
            </a:r>
            <a:endParaRPr lang="pl-PL" sz="1200" dirty="0"/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2016123"/>
              </p:ext>
            </p:extLst>
          </p:nvPr>
        </p:nvGraphicFramePr>
        <p:xfrm>
          <a:off x="539552" y="2924944"/>
          <a:ext cx="813690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0245298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C0E399"/>
            </a:gs>
            <a:gs pos="100000">
              <a:schemeClr val="accent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12"/>
          <p:cNvSpPr txBox="1">
            <a:spLocks noChangeArrowheads="1"/>
          </p:cNvSpPr>
          <p:nvPr/>
        </p:nvSpPr>
        <p:spPr bwMode="auto">
          <a:xfrm>
            <a:off x="2195513" y="2676525"/>
            <a:ext cx="57610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800"/>
              <a:t>Dziękuję za uwagę</a:t>
            </a: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F50-8DEE-4AC5-89DE-EB278F301EC7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pic>
        <p:nvPicPr>
          <p:cNvPr id="14" name="Obraz 13" descr="logo pu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9" y="260648"/>
            <a:ext cx="1584176" cy="1002827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456952" y="882000"/>
            <a:ext cx="8291512" cy="5499328"/>
          </a:xfrm>
          <a:prstGeom prst="roundRect">
            <a:avLst/>
          </a:prstGeom>
          <a:gradFill>
            <a:gsLst>
              <a:gs pos="53000">
                <a:srgbClr val="C0E399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</a:gradFill>
          <a:ln w="127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 eaLnBrk="1" hangingPunct="1">
              <a:lnSpc>
                <a:spcPct val="3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dirty="0"/>
              <a:t>Wizyty u pracodawców </a:t>
            </a:r>
            <a:r>
              <a:rPr lang="pl-PL" dirty="0" smtClean="0"/>
              <a:t>– </a:t>
            </a:r>
            <a:r>
              <a:rPr lang="pl-PL" b="1" dirty="0" smtClean="0"/>
              <a:t>2 389 </a:t>
            </a:r>
            <a:r>
              <a:rPr lang="pl-PL" dirty="0" smtClean="0"/>
              <a:t>(2 017  w 2014 r.);</a:t>
            </a:r>
            <a:endParaRPr lang="pl-PL" dirty="0"/>
          </a:p>
          <a:p>
            <a:pPr marL="285750" indent="-285750" eaLnBrk="1" hangingPunct="1">
              <a:lnSpc>
                <a:spcPct val="3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dirty="0"/>
              <a:t> Oferty pracy - </a:t>
            </a:r>
            <a:r>
              <a:rPr lang="pl-PL" b="1" dirty="0"/>
              <a:t>2 </a:t>
            </a:r>
            <a:r>
              <a:rPr lang="pl-PL" b="1" dirty="0" smtClean="0"/>
              <a:t>543</a:t>
            </a:r>
            <a:r>
              <a:rPr lang="pl-PL" dirty="0" smtClean="0"/>
              <a:t>  </a:t>
            </a:r>
            <a:r>
              <a:rPr lang="pl-PL" dirty="0"/>
              <a:t>(w tym staże, </a:t>
            </a:r>
            <a:r>
              <a:rPr lang="pl-PL" dirty="0" smtClean="0"/>
              <a:t>psu), 2 424  w 2014 r.;</a:t>
            </a:r>
            <a:endParaRPr lang="pl-PL" dirty="0"/>
          </a:p>
          <a:p>
            <a:pPr marL="285750" indent="-285750" eaLnBrk="1" hangingPunct="1">
              <a:lnSpc>
                <a:spcPct val="3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dirty="0"/>
              <a:t>Giełdy pracy – </a:t>
            </a:r>
            <a:r>
              <a:rPr lang="pl-PL" b="1" dirty="0" smtClean="0"/>
              <a:t>106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 smtClean="0"/>
              <a:t>wez</a:t>
            </a:r>
            <a:r>
              <a:rPr lang="pl-PL" dirty="0" smtClean="0"/>
              <a:t>. </a:t>
            </a:r>
            <a:r>
              <a:rPr lang="pl-PL" b="1" dirty="0" smtClean="0"/>
              <a:t>1 751</a:t>
            </a:r>
            <a:r>
              <a:rPr lang="pl-PL" dirty="0" smtClean="0"/>
              <a:t> os., uczes.</a:t>
            </a:r>
            <a:r>
              <a:rPr lang="pl-PL" b="1" dirty="0" smtClean="0"/>
              <a:t>1 376 </a:t>
            </a:r>
            <a:r>
              <a:rPr lang="pl-PL" dirty="0" smtClean="0"/>
              <a:t>os. tj. 78,60%), 148 w 2014 r.;</a:t>
            </a:r>
            <a:endParaRPr lang="pl-PL" dirty="0"/>
          </a:p>
          <a:p>
            <a:pPr marL="285750" indent="-285750" eaLnBrk="1" hangingPunct="1">
              <a:lnSpc>
                <a:spcPct val="3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dirty="0"/>
              <a:t>Podjęcia pracy </a:t>
            </a:r>
            <a:r>
              <a:rPr lang="pl-PL" dirty="0" smtClean="0"/>
              <a:t>– </a:t>
            </a:r>
            <a:r>
              <a:rPr lang="pl-PL" b="1" dirty="0" smtClean="0"/>
              <a:t>3 038 </a:t>
            </a:r>
            <a:r>
              <a:rPr lang="pl-PL" dirty="0" smtClean="0"/>
              <a:t>(2 902 w 2014 r.);</a:t>
            </a:r>
            <a:endParaRPr lang="pl-PL" dirty="0"/>
          </a:p>
        </p:txBody>
      </p:sp>
      <p:sp>
        <p:nvSpPr>
          <p:cNvPr id="7" name="Text Box 90"/>
          <p:cNvSpPr txBox="1">
            <a:spLocks noChangeArrowheads="1"/>
          </p:cNvSpPr>
          <p:nvPr/>
        </p:nvSpPr>
        <p:spPr bwMode="auto">
          <a:xfrm>
            <a:off x="3021639" y="231445"/>
            <a:ext cx="2736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Pośrednictwo pracy </a:t>
            </a:r>
            <a:endParaRPr lang="pl-PL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E4ABC-B726-4D05-A596-81820B0075FF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304756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1475656" y="548680"/>
            <a:ext cx="6467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Źródła finansowania programów rynku pracy w 2015 r.</a:t>
            </a:r>
            <a:endParaRPr lang="pl-PL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8" name="_s1031"/>
          <p:cNvSpPr>
            <a:spLocks noChangeArrowheads="1"/>
          </p:cNvSpPr>
          <p:nvPr/>
        </p:nvSpPr>
        <p:spPr bwMode="auto">
          <a:xfrm>
            <a:off x="5292080" y="1682316"/>
            <a:ext cx="3151188" cy="990600"/>
          </a:xfrm>
          <a:prstGeom prst="roundRect">
            <a:avLst>
              <a:gd name="adj" fmla="val 16667"/>
            </a:avLst>
          </a:prstGeom>
          <a:solidFill>
            <a:srgbClr val="C0E399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0" tIns="0" rIns="0" bIns="0" anchor="ctr"/>
          <a:lstStyle/>
          <a:p>
            <a:pPr algn="ctr"/>
            <a:r>
              <a:rPr lang="pl-PL" dirty="0"/>
              <a:t>Algorytm</a:t>
            </a:r>
            <a:br>
              <a:rPr lang="pl-PL" dirty="0"/>
            </a:br>
            <a:r>
              <a:rPr lang="pl-PL" dirty="0" smtClean="0"/>
              <a:t>3 979 084,00</a:t>
            </a:r>
            <a:endParaRPr lang="pl-PL" dirty="0"/>
          </a:p>
        </p:txBody>
      </p:sp>
      <p:sp>
        <p:nvSpPr>
          <p:cNvPr id="15390" name="_s1031"/>
          <p:cNvSpPr>
            <a:spLocks noChangeArrowheads="1"/>
          </p:cNvSpPr>
          <p:nvPr/>
        </p:nvSpPr>
        <p:spPr bwMode="auto">
          <a:xfrm>
            <a:off x="971600" y="1682316"/>
            <a:ext cx="3124200" cy="990600"/>
          </a:xfrm>
          <a:prstGeom prst="roundRect">
            <a:avLst>
              <a:gd name="adj" fmla="val 16667"/>
            </a:avLst>
          </a:prstGeom>
          <a:solidFill>
            <a:srgbClr val="C0E399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0" tIns="0" rIns="0" bIns="0" anchor="ctr"/>
          <a:lstStyle/>
          <a:p>
            <a:pPr algn="ctr"/>
            <a:r>
              <a:rPr lang="pl-PL" dirty="0" smtClean="0">
                <a:latin typeface="Times New Roman" pitchFamily="18" charset="0"/>
              </a:rPr>
              <a:t>Środki pozyskane </a:t>
            </a:r>
            <a:br>
              <a:rPr lang="pl-PL" dirty="0" smtClean="0">
                <a:latin typeface="Times New Roman" pitchFamily="18" charset="0"/>
              </a:rPr>
            </a:br>
            <a:r>
              <a:rPr lang="pl-PL" dirty="0" smtClean="0">
                <a:latin typeface="Times New Roman" pitchFamily="18" charset="0"/>
              </a:rPr>
              <a:t>w ramach projektów</a:t>
            </a:r>
            <a:r>
              <a:rPr lang="pl-PL" dirty="0">
                <a:latin typeface="Times New Roman" pitchFamily="18" charset="0"/>
              </a:rPr>
              <a:t/>
            </a:r>
            <a:br>
              <a:rPr lang="pl-PL" dirty="0">
                <a:latin typeface="Times New Roman" pitchFamily="18" charset="0"/>
              </a:rPr>
            </a:br>
            <a:r>
              <a:rPr lang="pl-PL" b="1" dirty="0" smtClean="0"/>
              <a:t> 5 428 879,21</a:t>
            </a:r>
            <a:endParaRPr lang="pl-PL" sz="1400" b="1" dirty="0"/>
          </a:p>
        </p:txBody>
      </p:sp>
      <p:sp>
        <p:nvSpPr>
          <p:cNvPr id="31" name="_s1031"/>
          <p:cNvSpPr>
            <a:spLocks noChangeArrowheads="1"/>
          </p:cNvSpPr>
          <p:nvPr/>
        </p:nvSpPr>
        <p:spPr bwMode="auto">
          <a:xfrm>
            <a:off x="3059832" y="4797152"/>
            <a:ext cx="3151188" cy="9906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0" tIns="0" rIns="0" bIns="0" anchor="ctr"/>
          <a:lstStyle/>
          <a:p>
            <a:pPr algn="ctr"/>
            <a:r>
              <a:rPr lang="pl-PL" sz="2000" b="1" dirty="0" smtClean="0"/>
              <a:t>Razem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>9 407 963,21</a:t>
            </a:r>
            <a:endParaRPr lang="pl-PL" sz="2000" b="1" dirty="0"/>
          </a:p>
        </p:txBody>
      </p:sp>
      <p:cxnSp>
        <p:nvCxnSpPr>
          <p:cNvPr id="29" name="Łącznik łamany 28"/>
          <p:cNvCxnSpPr>
            <a:stCxn id="15390" idx="2"/>
            <a:endCxn id="31" idx="0"/>
          </p:cNvCxnSpPr>
          <p:nvPr/>
        </p:nvCxnSpPr>
        <p:spPr>
          <a:xfrm rot="16200000" flipH="1">
            <a:off x="2522445" y="2684171"/>
            <a:ext cx="2124236" cy="210172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0" name="Łącznik łamany 15359"/>
          <p:cNvCxnSpPr>
            <a:stCxn id="15388" idx="2"/>
            <a:endCxn id="31" idx="0"/>
          </p:cNvCxnSpPr>
          <p:nvPr/>
        </p:nvCxnSpPr>
        <p:spPr>
          <a:xfrm rot="5400000">
            <a:off x="4689432" y="2618910"/>
            <a:ext cx="2124236" cy="22322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214992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6" name="_s1042"/>
          <p:cNvSpPr>
            <a:spLocks noChangeArrowheads="1"/>
          </p:cNvSpPr>
          <p:nvPr/>
        </p:nvSpPr>
        <p:spPr bwMode="auto">
          <a:xfrm>
            <a:off x="323528" y="306544"/>
            <a:ext cx="2448272" cy="72008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0" tIns="0" rIns="0" bIns="0" anchor="ctr"/>
          <a:lstStyle/>
          <a:p>
            <a:pPr algn="ctr"/>
            <a:r>
              <a:rPr lang="pl-PL" sz="1400" dirty="0" smtClean="0"/>
              <a:t>Programy rynku pracy</a:t>
            </a:r>
            <a:br>
              <a:rPr lang="pl-PL" sz="1400" dirty="0" smtClean="0"/>
            </a:br>
            <a:r>
              <a:rPr lang="pl-PL" sz="1400" dirty="0" smtClean="0"/>
              <a:t>kwota w 2015:</a:t>
            </a:r>
            <a:r>
              <a:rPr lang="pl-PL" sz="1400" dirty="0"/>
              <a:t/>
            </a:r>
            <a:br>
              <a:rPr lang="pl-PL" sz="1400" dirty="0"/>
            </a:br>
            <a:r>
              <a:rPr lang="pl-PL" sz="1400" b="1" dirty="0" smtClean="0"/>
              <a:t>5 980 879,21</a:t>
            </a:r>
            <a:endParaRPr lang="pl-PL" sz="1400" b="1" dirty="0"/>
          </a:p>
        </p:txBody>
      </p:sp>
      <p:cxnSp>
        <p:nvCxnSpPr>
          <p:cNvPr id="17" name="Łącznik prosty 16"/>
          <p:cNvCxnSpPr/>
          <p:nvPr/>
        </p:nvCxnSpPr>
        <p:spPr>
          <a:xfrm flipH="1">
            <a:off x="2033718" y="1042103"/>
            <a:ext cx="18002" cy="4939745"/>
          </a:xfrm>
          <a:prstGeom prst="lin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 Box 99"/>
          <p:cNvSpPr txBox="1">
            <a:spLocks noChangeArrowheads="1"/>
          </p:cNvSpPr>
          <p:nvPr/>
        </p:nvSpPr>
        <p:spPr bwMode="auto">
          <a:xfrm>
            <a:off x="3081098" y="282855"/>
            <a:ext cx="57606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Programy rynku pracy realizowane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w 2015 r.</a:t>
            </a:r>
            <a:endParaRPr lang="pl-PL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grpSp>
        <p:nvGrpSpPr>
          <p:cNvPr id="58" name="Grupa 57"/>
          <p:cNvGrpSpPr/>
          <p:nvPr/>
        </p:nvGrpSpPr>
        <p:grpSpPr>
          <a:xfrm>
            <a:off x="2054444" y="1464777"/>
            <a:ext cx="5060409" cy="228613"/>
            <a:chOff x="2054444" y="1656171"/>
            <a:chExt cx="5060409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80" name="_s1046"/>
            <p:cNvSpPr>
              <a:spLocks noChangeArrowheads="1"/>
            </p:cNvSpPr>
            <p:nvPr/>
          </p:nvSpPr>
          <p:spPr bwMode="auto">
            <a:xfrm>
              <a:off x="2393309" y="1656171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r>
                <a:rPr lang="pl-PL" sz="1050" dirty="0"/>
                <a:t> 2. </a:t>
              </a:r>
              <a:r>
                <a:rPr lang="pl-PL" sz="1050" dirty="0" smtClean="0"/>
                <a:t>Program na rzecz aktywizacji zawodowej dla osób bezrobotnych do 25 r.ż</a:t>
              </a:r>
              <a:r>
                <a:rPr lang="pl-PL" sz="1050" dirty="0"/>
                <a:t>.</a:t>
              </a:r>
              <a:r>
                <a:rPr lang="pl-PL" sz="1050" dirty="0" smtClean="0"/>
                <a:t> </a:t>
              </a:r>
              <a:r>
                <a:rPr lang="pl-PL" sz="1050" b="1" dirty="0" smtClean="0"/>
                <a:t> </a:t>
              </a:r>
              <a:endParaRPr lang="pl-PL" sz="1050" b="1" dirty="0"/>
            </a:p>
          </p:txBody>
        </p:sp>
        <p:cxnSp>
          <p:nvCxnSpPr>
            <p:cNvPr id="72" name="Łącznik prosty 71"/>
            <p:cNvCxnSpPr/>
            <p:nvPr/>
          </p:nvCxnSpPr>
          <p:spPr>
            <a:xfrm flipH="1" flipV="1">
              <a:off x="2054444" y="1784366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upa 58"/>
          <p:cNvGrpSpPr/>
          <p:nvPr/>
        </p:nvGrpSpPr>
        <p:grpSpPr>
          <a:xfrm>
            <a:off x="2033178" y="2100534"/>
            <a:ext cx="5050438" cy="228613"/>
            <a:chOff x="2033178" y="2547120"/>
            <a:chExt cx="5050438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3" name="_s1052"/>
            <p:cNvSpPr>
              <a:spLocks noChangeArrowheads="1"/>
            </p:cNvSpPr>
            <p:nvPr/>
          </p:nvSpPr>
          <p:spPr bwMode="auto">
            <a:xfrm>
              <a:off x="2372043" y="2547120"/>
              <a:ext cx="4711573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 4. </a:t>
              </a:r>
              <a:r>
                <a:rPr lang="pl-PL" sz="1050" dirty="0" smtClean="0"/>
                <a:t>Program na rzecz aktywizacji zawodowej dla osób bezrobotnych art. 49 </a:t>
              </a:r>
              <a:endParaRPr lang="pl-PL" sz="1050" b="1" dirty="0"/>
            </a:p>
          </p:txBody>
        </p:sp>
        <p:cxnSp>
          <p:nvCxnSpPr>
            <p:cNvPr id="74" name="Łącznik prosty 73"/>
            <p:cNvCxnSpPr/>
            <p:nvPr/>
          </p:nvCxnSpPr>
          <p:spPr>
            <a:xfrm flipH="1" flipV="1">
              <a:off x="2033178" y="2667889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Grupa 62"/>
          <p:cNvGrpSpPr/>
          <p:nvPr/>
        </p:nvGrpSpPr>
        <p:grpSpPr>
          <a:xfrm>
            <a:off x="2041537" y="1158525"/>
            <a:ext cx="5059868" cy="228613"/>
            <a:chOff x="2041537" y="1328653"/>
            <a:chExt cx="5059868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79" name="_s1045"/>
            <p:cNvSpPr>
              <a:spLocks noChangeArrowheads="1"/>
            </p:cNvSpPr>
            <p:nvPr/>
          </p:nvSpPr>
          <p:spPr bwMode="auto">
            <a:xfrm>
              <a:off x="2379861" y="1328653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r>
                <a:rPr lang="pl-PL" sz="1050" dirty="0"/>
                <a:t> 1. </a:t>
              </a:r>
              <a:r>
                <a:rPr lang="pl-PL" sz="1050" dirty="0" smtClean="0"/>
                <a:t>Program Specjalny „Stawiamy na aktywność” *</a:t>
              </a:r>
              <a:endParaRPr lang="pl-PL" sz="1050" b="1" dirty="0"/>
            </a:p>
          </p:txBody>
        </p:sp>
        <p:cxnSp>
          <p:nvCxnSpPr>
            <p:cNvPr id="8306" name="Łącznik prosty 8305"/>
            <p:cNvCxnSpPr>
              <a:stCxn id="8279" idx="1"/>
            </p:cNvCxnSpPr>
            <p:nvPr/>
          </p:nvCxnSpPr>
          <p:spPr>
            <a:xfrm flipH="1">
              <a:off x="2041537" y="1442960"/>
              <a:ext cx="3383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upa 63"/>
          <p:cNvGrpSpPr/>
          <p:nvPr/>
        </p:nvGrpSpPr>
        <p:grpSpPr>
          <a:xfrm>
            <a:off x="2033178" y="1777339"/>
            <a:ext cx="5061646" cy="228613"/>
            <a:chOff x="2033178" y="1947467"/>
            <a:chExt cx="5061646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81" name="_s1047"/>
            <p:cNvSpPr>
              <a:spLocks noChangeArrowheads="1"/>
            </p:cNvSpPr>
            <p:nvPr/>
          </p:nvSpPr>
          <p:spPr bwMode="auto">
            <a:xfrm>
              <a:off x="2372149" y="1947467"/>
              <a:ext cx="4722675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r>
                <a:rPr lang="pl-PL" sz="1050" dirty="0"/>
                <a:t> 3. </a:t>
              </a:r>
              <a:r>
                <a:rPr lang="pl-PL" sz="1050" dirty="0" smtClean="0"/>
                <a:t>Program na rzecz aktywizacji zawodowej dla osób bezrobotnych pow. 50 r.ż. </a:t>
              </a:r>
              <a:endParaRPr lang="pl-PL" sz="1050" b="1" dirty="0"/>
            </a:p>
          </p:txBody>
        </p:sp>
        <p:cxnSp>
          <p:nvCxnSpPr>
            <p:cNvPr id="75" name="Łącznik prosty 74"/>
            <p:cNvCxnSpPr/>
            <p:nvPr/>
          </p:nvCxnSpPr>
          <p:spPr>
            <a:xfrm flipH="1" flipV="1">
              <a:off x="2033178" y="2068891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upa 59"/>
          <p:cNvGrpSpPr/>
          <p:nvPr/>
        </p:nvGrpSpPr>
        <p:grpSpPr>
          <a:xfrm>
            <a:off x="2036749" y="2408535"/>
            <a:ext cx="5056838" cy="228613"/>
            <a:chOff x="2036749" y="2855121"/>
            <a:chExt cx="5056838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" name="_s1052"/>
            <p:cNvSpPr>
              <a:spLocks noChangeArrowheads="1"/>
            </p:cNvSpPr>
            <p:nvPr/>
          </p:nvSpPr>
          <p:spPr bwMode="auto">
            <a:xfrm>
              <a:off x="2372043" y="2855121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 5. </a:t>
              </a:r>
              <a:r>
                <a:rPr lang="pl-PL" sz="1050" dirty="0" smtClean="0"/>
                <a:t>Program na rzecz aktywizacji zawodowej dla osób bezrobotnych pow. 50 r.ż. II </a:t>
              </a:r>
              <a:endParaRPr lang="pl-PL" sz="1050" b="1" dirty="0"/>
            </a:p>
          </p:txBody>
        </p:sp>
        <p:cxnSp>
          <p:nvCxnSpPr>
            <p:cNvPr id="76" name="Łącznik prosty 75"/>
            <p:cNvCxnSpPr/>
            <p:nvPr/>
          </p:nvCxnSpPr>
          <p:spPr>
            <a:xfrm flipH="1" flipV="1">
              <a:off x="2036749" y="2972043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upa 64"/>
          <p:cNvGrpSpPr/>
          <p:nvPr/>
        </p:nvGrpSpPr>
        <p:grpSpPr>
          <a:xfrm>
            <a:off x="2033178" y="2733681"/>
            <a:ext cx="5060233" cy="229890"/>
            <a:chOff x="2033178" y="3127102"/>
            <a:chExt cx="5060233" cy="22989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82" name="_s1048"/>
            <p:cNvSpPr>
              <a:spLocks noChangeArrowheads="1"/>
            </p:cNvSpPr>
            <p:nvPr/>
          </p:nvSpPr>
          <p:spPr bwMode="auto">
            <a:xfrm>
              <a:off x="2370736" y="3127102"/>
              <a:ext cx="4722675" cy="229890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 6. Program na rzecz aktywizacji zawodowej dla osób bezrobotnych 30-50 r.ż</a:t>
              </a:r>
              <a:r>
                <a:rPr lang="pl-PL" sz="1050" dirty="0" smtClean="0"/>
                <a:t>. </a:t>
              </a:r>
              <a:endParaRPr lang="pl-PL" sz="1050" b="1" dirty="0"/>
            </a:p>
          </p:txBody>
        </p:sp>
        <p:cxnSp>
          <p:nvCxnSpPr>
            <p:cNvPr id="77" name="Łącznik prosty 76"/>
            <p:cNvCxnSpPr/>
            <p:nvPr/>
          </p:nvCxnSpPr>
          <p:spPr>
            <a:xfrm flipH="1" flipV="1">
              <a:off x="2033178" y="3242615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upa 65"/>
          <p:cNvGrpSpPr/>
          <p:nvPr/>
        </p:nvGrpSpPr>
        <p:grpSpPr>
          <a:xfrm>
            <a:off x="2028733" y="3047359"/>
            <a:ext cx="5054883" cy="228613"/>
            <a:chOff x="2028733" y="3387615"/>
            <a:chExt cx="5054883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83" name="_s1049"/>
            <p:cNvSpPr>
              <a:spLocks noChangeArrowheads="1"/>
            </p:cNvSpPr>
            <p:nvPr/>
          </p:nvSpPr>
          <p:spPr bwMode="auto">
            <a:xfrm>
              <a:off x="2362072" y="3387615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 7. Program na rzecz aktywizacji zawodowej dla osób bezrobotnych 30-50 </a:t>
              </a:r>
              <a:r>
                <a:rPr lang="pl-PL" sz="1050" dirty="0" smtClean="0"/>
                <a:t>r.ż. II </a:t>
              </a:r>
              <a:endParaRPr lang="pl-PL" sz="1050" dirty="0"/>
            </a:p>
          </p:txBody>
        </p:sp>
        <p:cxnSp>
          <p:nvCxnSpPr>
            <p:cNvPr id="78" name="Łącznik prosty 77"/>
            <p:cNvCxnSpPr/>
            <p:nvPr/>
          </p:nvCxnSpPr>
          <p:spPr>
            <a:xfrm flipH="1" flipV="1">
              <a:off x="2028733" y="3519702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" name="Grupa 66"/>
          <p:cNvGrpSpPr/>
          <p:nvPr/>
        </p:nvGrpSpPr>
        <p:grpSpPr>
          <a:xfrm>
            <a:off x="2028733" y="3357633"/>
            <a:ext cx="5059255" cy="228613"/>
            <a:chOff x="2028733" y="3644724"/>
            <a:chExt cx="5059255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84" name="_s1050"/>
            <p:cNvSpPr>
              <a:spLocks noChangeArrowheads="1"/>
            </p:cNvSpPr>
            <p:nvPr/>
          </p:nvSpPr>
          <p:spPr bwMode="auto">
            <a:xfrm>
              <a:off x="2366444" y="3644724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 8. Program na rzecz aktywizacji zawodowej dla osób bezrobotnych art. 49 </a:t>
              </a:r>
              <a:r>
                <a:rPr lang="pl-PL" sz="1050" dirty="0" smtClean="0"/>
                <a:t>II</a:t>
              </a:r>
              <a:endParaRPr lang="pl-PL" sz="1050" dirty="0"/>
            </a:p>
          </p:txBody>
        </p:sp>
        <p:cxnSp>
          <p:nvCxnSpPr>
            <p:cNvPr id="82" name="Łącznik prosty 81"/>
            <p:cNvCxnSpPr/>
            <p:nvPr/>
          </p:nvCxnSpPr>
          <p:spPr>
            <a:xfrm flipH="1" flipV="1">
              <a:off x="2028733" y="3767007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Grupa 67"/>
          <p:cNvGrpSpPr/>
          <p:nvPr/>
        </p:nvGrpSpPr>
        <p:grpSpPr>
          <a:xfrm>
            <a:off x="2033718" y="3664791"/>
            <a:ext cx="5059869" cy="227336"/>
            <a:chOff x="2033718" y="3909350"/>
            <a:chExt cx="5059869" cy="22733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85" name="_s1051"/>
            <p:cNvSpPr>
              <a:spLocks noChangeArrowheads="1"/>
            </p:cNvSpPr>
            <p:nvPr/>
          </p:nvSpPr>
          <p:spPr bwMode="auto">
            <a:xfrm>
              <a:off x="2372043" y="3909350"/>
              <a:ext cx="4721544" cy="227336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 9. Roboty publiczne w regionach wysokiego </a:t>
              </a:r>
              <a:r>
                <a:rPr lang="pl-PL" sz="1050" dirty="0" smtClean="0"/>
                <a:t>bezrobocia </a:t>
              </a:r>
              <a:endParaRPr lang="pl-PL" sz="1050" b="1" dirty="0"/>
            </a:p>
          </p:txBody>
        </p:sp>
        <p:cxnSp>
          <p:nvCxnSpPr>
            <p:cNvPr id="83" name="Łącznik prosty 82"/>
            <p:cNvCxnSpPr/>
            <p:nvPr/>
          </p:nvCxnSpPr>
          <p:spPr>
            <a:xfrm flipH="1" flipV="1">
              <a:off x="2033718" y="4024687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Grupa 68"/>
          <p:cNvGrpSpPr/>
          <p:nvPr/>
        </p:nvGrpSpPr>
        <p:grpSpPr>
          <a:xfrm>
            <a:off x="2033551" y="3966175"/>
            <a:ext cx="5060036" cy="228613"/>
            <a:chOff x="2033551" y="4168202"/>
            <a:chExt cx="5060036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286" name="_s1052"/>
            <p:cNvSpPr>
              <a:spLocks noChangeArrowheads="1"/>
            </p:cNvSpPr>
            <p:nvPr/>
          </p:nvSpPr>
          <p:spPr bwMode="auto">
            <a:xfrm>
              <a:off x="2372043" y="4168202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10. Program </a:t>
              </a:r>
              <a:r>
                <a:rPr lang="pl-PL" sz="1050" dirty="0" smtClean="0"/>
                <a:t>Operacyjny Wiedza Edukacja Rozwój – EFS </a:t>
              </a:r>
              <a:endParaRPr lang="pl-PL" sz="1050" b="1" dirty="0"/>
            </a:p>
          </p:txBody>
        </p:sp>
        <p:cxnSp>
          <p:nvCxnSpPr>
            <p:cNvPr id="85" name="Łącznik prosty 84"/>
            <p:cNvCxnSpPr/>
            <p:nvPr/>
          </p:nvCxnSpPr>
          <p:spPr>
            <a:xfrm flipH="1" flipV="1">
              <a:off x="2033551" y="4289148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Grupa 69"/>
          <p:cNvGrpSpPr/>
          <p:nvPr/>
        </p:nvGrpSpPr>
        <p:grpSpPr>
          <a:xfrm>
            <a:off x="2033551" y="4289206"/>
            <a:ext cx="5060036" cy="228613"/>
            <a:chOff x="2033551" y="4438068"/>
            <a:chExt cx="5060036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" name="_s1052"/>
            <p:cNvSpPr>
              <a:spLocks noChangeArrowheads="1"/>
            </p:cNvSpPr>
            <p:nvPr/>
          </p:nvSpPr>
          <p:spPr bwMode="auto">
            <a:xfrm>
              <a:off x="2372043" y="4438068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11. </a:t>
              </a:r>
              <a:r>
                <a:rPr lang="pl-PL" sz="1050" dirty="0" smtClean="0"/>
                <a:t>Regionalny Program Operacyjny – EFS</a:t>
              </a:r>
              <a:endParaRPr lang="pl-PL" sz="1050" b="1" dirty="0"/>
            </a:p>
          </p:txBody>
        </p:sp>
        <p:cxnSp>
          <p:nvCxnSpPr>
            <p:cNvPr id="86" name="Łącznik prosty 85"/>
            <p:cNvCxnSpPr/>
            <p:nvPr/>
          </p:nvCxnSpPr>
          <p:spPr>
            <a:xfrm flipH="1" flipV="1">
              <a:off x="2033551" y="4563657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upa 102"/>
          <p:cNvGrpSpPr/>
          <p:nvPr/>
        </p:nvGrpSpPr>
        <p:grpSpPr>
          <a:xfrm>
            <a:off x="2033551" y="4604925"/>
            <a:ext cx="5060036" cy="228613"/>
            <a:chOff x="2033551" y="4604925"/>
            <a:chExt cx="5060036" cy="228613"/>
          </a:xfrm>
        </p:grpSpPr>
        <p:sp>
          <p:nvSpPr>
            <p:cNvPr id="33" name="_s1052"/>
            <p:cNvSpPr>
              <a:spLocks noChangeArrowheads="1"/>
            </p:cNvSpPr>
            <p:nvPr/>
          </p:nvSpPr>
          <p:spPr bwMode="auto">
            <a:xfrm>
              <a:off x="2372043" y="4604925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12. </a:t>
              </a:r>
              <a:r>
                <a:rPr lang="pl-PL" sz="1050" dirty="0" smtClean="0"/>
                <a:t>Przedsiębiorczość szansą na rozwój regionu kujawsko-pomorskiego</a:t>
              </a:r>
              <a:r>
                <a:rPr lang="pl-PL" sz="1050" dirty="0"/>
                <a:t> –</a:t>
              </a:r>
              <a:r>
                <a:rPr lang="pl-PL" sz="1050" dirty="0" smtClean="0"/>
                <a:t> 6.1.1 PO KL </a:t>
              </a:r>
              <a:endParaRPr lang="pl-PL" sz="1050" b="1" dirty="0"/>
            </a:p>
          </p:txBody>
        </p:sp>
        <p:cxnSp>
          <p:nvCxnSpPr>
            <p:cNvPr id="87" name="Łącznik prosty 86"/>
            <p:cNvCxnSpPr/>
            <p:nvPr/>
          </p:nvCxnSpPr>
          <p:spPr>
            <a:xfrm flipH="1" flipV="1">
              <a:off x="2033551" y="4728264"/>
              <a:ext cx="338324" cy="1"/>
            </a:xfrm>
            <a:prstGeom prst="line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upa 70"/>
          <p:cNvGrpSpPr/>
          <p:nvPr/>
        </p:nvGrpSpPr>
        <p:grpSpPr>
          <a:xfrm>
            <a:off x="2033551" y="4922880"/>
            <a:ext cx="5060036" cy="228613"/>
            <a:chOff x="2033551" y="4922880"/>
            <a:chExt cx="5060036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4" name="_s1052"/>
            <p:cNvSpPr>
              <a:spLocks noChangeArrowheads="1"/>
            </p:cNvSpPr>
            <p:nvPr/>
          </p:nvSpPr>
          <p:spPr bwMode="auto">
            <a:xfrm>
              <a:off x="2372043" y="4922880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/>
                <a:t>13. Bądź aktywna - podnieś kwalifikacje i znajdź </a:t>
              </a:r>
              <a:r>
                <a:rPr lang="pl-PL" sz="1050" dirty="0" smtClean="0"/>
                <a:t>pracę</a:t>
              </a:r>
              <a:r>
                <a:rPr lang="pl-PL" sz="1050" dirty="0"/>
                <a:t> –</a:t>
              </a:r>
              <a:r>
                <a:rPr lang="pl-PL" sz="1050" dirty="0" smtClean="0"/>
                <a:t> 6.1.1 PO KL </a:t>
              </a:r>
              <a:endParaRPr lang="pl-PL" sz="1050" b="1" dirty="0"/>
            </a:p>
          </p:txBody>
        </p:sp>
        <p:cxnSp>
          <p:nvCxnSpPr>
            <p:cNvPr id="88" name="Łącznik prosty 87"/>
            <p:cNvCxnSpPr/>
            <p:nvPr/>
          </p:nvCxnSpPr>
          <p:spPr>
            <a:xfrm flipH="1" flipV="1">
              <a:off x="2033551" y="5030549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" name="Grupa 79"/>
          <p:cNvGrpSpPr/>
          <p:nvPr/>
        </p:nvGrpSpPr>
        <p:grpSpPr>
          <a:xfrm>
            <a:off x="2033178" y="5865378"/>
            <a:ext cx="5059102" cy="228613"/>
            <a:chOff x="2033178" y="6024873"/>
            <a:chExt cx="5059102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5" name="_s1052"/>
            <p:cNvSpPr>
              <a:spLocks noChangeArrowheads="1"/>
            </p:cNvSpPr>
            <p:nvPr/>
          </p:nvSpPr>
          <p:spPr bwMode="auto">
            <a:xfrm>
              <a:off x="2370736" y="6024873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 smtClean="0"/>
                <a:t>16. Krajowy Fundusz Szkoleniowy </a:t>
              </a:r>
              <a:r>
                <a:rPr lang="pl-PL" sz="1050" b="1" dirty="0" smtClean="0"/>
                <a:t> </a:t>
              </a:r>
              <a:endParaRPr lang="pl-PL" sz="1050" b="1" dirty="0"/>
            </a:p>
          </p:txBody>
        </p:sp>
        <p:cxnSp>
          <p:nvCxnSpPr>
            <p:cNvPr id="39" name="Łącznik prosty 38"/>
            <p:cNvCxnSpPr/>
            <p:nvPr/>
          </p:nvCxnSpPr>
          <p:spPr>
            <a:xfrm flipH="1" flipV="1">
              <a:off x="2033178" y="6137592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Grupa 72"/>
          <p:cNvGrpSpPr/>
          <p:nvPr/>
        </p:nvGrpSpPr>
        <p:grpSpPr>
          <a:xfrm>
            <a:off x="2035877" y="5245952"/>
            <a:ext cx="5056403" cy="228613"/>
            <a:chOff x="2035877" y="5394814"/>
            <a:chExt cx="5056403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1" name="_s1052"/>
            <p:cNvSpPr>
              <a:spLocks noChangeArrowheads="1"/>
            </p:cNvSpPr>
            <p:nvPr/>
          </p:nvSpPr>
          <p:spPr bwMode="auto">
            <a:xfrm>
              <a:off x="2370736" y="5394814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 smtClean="0"/>
                <a:t>14</a:t>
              </a:r>
              <a:r>
                <a:rPr lang="pl-PL" sz="1050" dirty="0"/>
                <a:t>. Równe szanse na rynku </a:t>
              </a:r>
              <a:r>
                <a:rPr lang="pl-PL" sz="1050" dirty="0" smtClean="0"/>
                <a:t>pracy</a:t>
              </a:r>
              <a:r>
                <a:rPr lang="pl-PL" sz="1050" dirty="0"/>
                <a:t> –</a:t>
              </a:r>
              <a:r>
                <a:rPr lang="pl-PL" sz="1050" dirty="0" smtClean="0"/>
                <a:t> 6.1.1 PO KL </a:t>
              </a:r>
              <a:endParaRPr lang="pl-PL" sz="1050" b="1" dirty="0"/>
            </a:p>
          </p:txBody>
        </p:sp>
        <p:cxnSp>
          <p:nvCxnSpPr>
            <p:cNvPr id="40" name="Łącznik prosty 39"/>
            <p:cNvCxnSpPr/>
            <p:nvPr/>
          </p:nvCxnSpPr>
          <p:spPr>
            <a:xfrm flipH="1" flipV="1">
              <a:off x="2035877" y="5513056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upa 78"/>
          <p:cNvGrpSpPr/>
          <p:nvPr/>
        </p:nvGrpSpPr>
        <p:grpSpPr>
          <a:xfrm>
            <a:off x="2036749" y="5558621"/>
            <a:ext cx="5056449" cy="228613"/>
            <a:chOff x="2036749" y="5718116"/>
            <a:chExt cx="5056449" cy="22861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2" name="_s1052"/>
            <p:cNvSpPr>
              <a:spLocks noChangeArrowheads="1"/>
            </p:cNvSpPr>
            <p:nvPr/>
          </p:nvSpPr>
          <p:spPr bwMode="auto">
            <a:xfrm>
              <a:off x="2371654" y="5718116"/>
              <a:ext cx="4721544" cy="228613"/>
            </a:xfrm>
            <a:prstGeom prst="roundRect">
              <a:avLst>
                <a:gd name="adj" fmla="val 16667"/>
              </a:avLst>
            </a:prstGeom>
            <a:solidFill>
              <a:srgbClr val="C0E3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anchor="ctr"/>
            <a:lstStyle/>
            <a:p>
              <a:pPr marL="192881" indent="-192881"/>
              <a:r>
                <a:rPr lang="pl-PL" sz="1050" dirty="0" smtClean="0"/>
                <a:t>15. Program Aktywizacja i Integracja</a:t>
              </a:r>
              <a:r>
                <a:rPr lang="pl-PL" sz="1050" b="1" dirty="0" smtClean="0"/>
                <a:t> </a:t>
              </a:r>
              <a:endParaRPr lang="pl-PL" sz="1050" b="1" dirty="0"/>
            </a:p>
          </p:txBody>
        </p:sp>
        <p:cxnSp>
          <p:nvCxnSpPr>
            <p:cNvPr id="41" name="Łącznik prosty 40"/>
            <p:cNvCxnSpPr/>
            <p:nvPr/>
          </p:nvCxnSpPr>
          <p:spPr>
            <a:xfrm flipH="1" flipV="1">
              <a:off x="2036749" y="5832494"/>
              <a:ext cx="338324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_s1045"/>
          <p:cNvSpPr>
            <a:spLocks noChangeArrowheads="1"/>
          </p:cNvSpPr>
          <p:nvPr/>
        </p:nvSpPr>
        <p:spPr bwMode="auto">
          <a:xfrm>
            <a:off x="7183131" y="1164853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dirty="0"/>
              <a:t> </a:t>
            </a:r>
            <a:r>
              <a:rPr lang="pl-PL" sz="1050" dirty="0" smtClean="0"/>
              <a:t> </a:t>
            </a:r>
            <a:r>
              <a:rPr lang="pl-PL" sz="1050" b="1" dirty="0" smtClean="0"/>
              <a:t>552 000,00</a:t>
            </a:r>
            <a:endParaRPr lang="pl-PL" sz="1050" b="1" dirty="0"/>
          </a:p>
        </p:txBody>
      </p:sp>
      <p:sp>
        <p:nvSpPr>
          <p:cNvPr id="38" name="_s1045"/>
          <p:cNvSpPr>
            <a:spLocks noChangeArrowheads="1"/>
          </p:cNvSpPr>
          <p:nvPr/>
        </p:nvSpPr>
        <p:spPr bwMode="auto">
          <a:xfrm>
            <a:off x="7185554" y="1464777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b="1" dirty="0" smtClean="0"/>
              <a:t> 134 </a:t>
            </a:r>
            <a:r>
              <a:rPr lang="pl-PL" sz="1050" b="1" dirty="0"/>
              <a:t>100,00</a:t>
            </a:r>
          </a:p>
        </p:txBody>
      </p:sp>
      <p:sp>
        <p:nvSpPr>
          <p:cNvPr id="42" name="_s1045"/>
          <p:cNvSpPr>
            <a:spLocks noChangeArrowheads="1"/>
          </p:cNvSpPr>
          <p:nvPr/>
        </p:nvSpPr>
        <p:spPr bwMode="auto">
          <a:xfrm>
            <a:off x="7174921" y="1787973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b="1" dirty="0" smtClean="0"/>
              <a:t> 204 </a:t>
            </a:r>
            <a:r>
              <a:rPr lang="pl-PL" sz="1050" b="1" dirty="0"/>
              <a:t>100,00</a:t>
            </a:r>
          </a:p>
        </p:txBody>
      </p:sp>
      <p:sp>
        <p:nvSpPr>
          <p:cNvPr id="43" name="_s1045"/>
          <p:cNvSpPr>
            <a:spLocks noChangeArrowheads="1"/>
          </p:cNvSpPr>
          <p:nvPr/>
        </p:nvSpPr>
        <p:spPr bwMode="auto">
          <a:xfrm>
            <a:off x="7174921" y="2111168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b="1" dirty="0" smtClean="0"/>
              <a:t> 307 </a:t>
            </a:r>
            <a:r>
              <a:rPr lang="pl-PL" sz="1050" b="1" dirty="0"/>
              <a:t>100,00</a:t>
            </a:r>
          </a:p>
        </p:txBody>
      </p:sp>
      <p:sp>
        <p:nvSpPr>
          <p:cNvPr id="44" name="_s1045"/>
          <p:cNvSpPr>
            <a:spLocks noChangeArrowheads="1"/>
          </p:cNvSpPr>
          <p:nvPr/>
        </p:nvSpPr>
        <p:spPr bwMode="auto">
          <a:xfrm>
            <a:off x="7174921" y="2419169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b="1" dirty="0" smtClean="0"/>
              <a:t> 29 </a:t>
            </a:r>
            <a:r>
              <a:rPr lang="pl-PL" sz="1050" b="1" dirty="0"/>
              <a:t>200,00</a:t>
            </a:r>
          </a:p>
        </p:txBody>
      </p:sp>
      <p:sp>
        <p:nvSpPr>
          <p:cNvPr id="45" name="_s1045"/>
          <p:cNvSpPr>
            <a:spLocks noChangeArrowheads="1"/>
          </p:cNvSpPr>
          <p:nvPr/>
        </p:nvSpPr>
        <p:spPr bwMode="auto">
          <a:xfrm>
            <a:off x="7174921" y="2744953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marL="192881" indent="-192881" algn="r"/>
            <a:r>
              <a:rPr lang="pl-PL" sz="1050" b="1" dirty="0"/>
              <a:t>59 900,00</a:t>
            </a:r>
          </a:p>
        </p:txBody>
      </p:sp>
      <p:sp>
        <p:nvSpPr>
          <p:cNvPr id="46" name="_s1045"/>
          <p:cNvSpPr>
            <a:spLocks noChangeArrowheads="1"/>
          </p:cNvSpPr>
          <p:nvPr/>
        </p:nvSpPr>
        <p:spPr bwMode="auto">
          <a:xfrm>
            <a:off x="7164288" y="3057993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marL="192881" indent="-192881" algn="r"/>
            <a:r>
              <a:rPr lang="pl-PL" sz="1050" b="1" dirty="0"/>
              <a:t>189 100,00</a:t>
            </a:r>
            <a:endParaRPr lang="pl-PL" sz="1050" dirty="0"/>
          </a:p>
        </p:txBody>
      </p:sp>
      <p:sp>
        <p:nvSpPr>
          <p:cNvPr id="47" name="_s1045"/>
          <p:cNvSpPr>
            <a:spLocks noChangeArrowheads="1"/>
          </p:cNvSpPr>
          <p:nvPr/>
        </p:nvSpPr>
        <p:spPr bwMode="auto">
          <a:xfrm>
            <a:off x="7164288" y="3365610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marL="192881" indent="-192881" algn="r"/>
            <a:r>
              <a:rPr lang="pl-PL" sz="1050" b="1" dirty="0"/>
              <a:t>657 900,00</a:t>
            </a:r>
            <a:endParaRPr lang="pl-PL" sz="1050" dirty="0"/>
          </a:p>
        </p:txBody>
      </p:sp>
      <p:sp>
        <p:nvSpPr>
          <p:cNvPr id="48" name="_s1045"/>
          <p:cNvSpPr>
            <a:spLocks noChangeArrowheads="1"/>
          </p:cNvSpPr>
          <p:nvPr/>
        </p:nvSpPr>
        <p:spPr bwMode="auto">
          <a:xfrm>
            <a:off x="7164288" y="3674148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b="1" dirty="0"/>
              <a:t>410 000,00</a:t>
            </a:r>
          </a:p>
        </p:txBody>
      </p:sp>
      <p:sp>
        <p:nvSpPr>
          <p:cNvPr id="49" name="_s1045"/>
          <p:cNvSpPr>
            <a:spLocks noChangeArrowheads="1"/>
          </p:cNvSpPr>
          <p:nvPr/>
        </p:nvSpPr>
        <p:spPr bwMode="auto">
          <a:xfrm>
            <a:off x="7174921" y="3972053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marL="192881" indent="-192881" algn="r"/>
            <a:r>
              <a:rPr lang="pl-PL" sz="1050" b="1" dirty="0" smtClean="0"/>
              <a:t> 1 </a:t>
            </a:r>
            <a:r>
              <a:rPr lang="pl-PL" sz="1050" b="1" dirty="0"/>
              <a:t>275 316,00</a:t>
            </a:r>
          </a:p>
        </p:txBody>
      </p:sp>
      <p:sp>
        <p:nvSpPr>
          <p:cNvPr id="50" name="_s1045"/>
          <p:cNvSpPr>
            <a:spLocks noChangeArrowheads="1"/>
          </p:cNvSpPr>
          <p:nvPr/>
        </p:nvSpPr>
        <p:spPr bwMode="auto">
          <a:xfrm>
            <a:off x="7172498" y="4288250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marL="192881" indent="-192881" algn="r"/>
            <a:r>
              <a:rPr lang="pl-PL" sz="1050" b="1" dirty="0" smtClean="0"/>
              <a:t> 1 </a:t>
            </a:r>
            <a:r>
              <a:rPr lang="pl-PL" sz="1050" b="1" dirty="0"/>
              <a:t>013 500,00</a:t>
            </a:r>
          </a:p>
        </p:txBody>
      </p:sp>
      <p:sp>
        <p:nvSpPr>
          <p:cNvPr id="51" name="_s1045"/>
          <p:cNvSpPr>
            <a:spLocks noChangeArrowheads="1"/>
          </p:cNvSpPr>
          <p:nvPr/>
        </p:nvSpPr>
        <p:spPr bwMode="auto">
          <a:xfrm>
            <a:off x="7164288" y="4604926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b="1" dirty="0"/>
              <a:t>399 803,54</a:t>
            </a:r>
          </a:p>
        </p:txBody>
      </p:sp>
      <p:sp>
        <p:nvSpPr>
          <p:cNvPr id="52" name="_s1045"/>
          <p:cNvSpPr>
            <a:spLocks noChangeArrowheads="1"/>
          </p:cNvSpPr>
          <p:nvPr/>
        </p:nvSpPr>
        <p:spPr bwMode="auto">
          <a:xfrm>
            <a:off x="7164288" y="4922880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b="1" dirty="0"/>
              <a:t>238 210,34</a:t>
            </a:r>
          </a:p>
        </p:txBody>
      </p:sp>
      <p:sp>
        <p:nvSpPr>
          <p:cNvPr id="53" name="_s1045"/>
          <p:cNvSpPr>
            <a:spLocks noChangeArrowheads="1"/>
          </p:cNvSpPr>
          <p:nvPr/>
        </p:nvSpPr>
        <p:spPr bwMode="auto">
          <a:xfrm>
            <a:off x="7164288" y="5251798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marL="192881" indent="-192881" algn="r"/>
            <a:r>
              <a:rPr lang="pl-PL" sz="1050" b="1" dirty="0"/>
              <a:t>335 </a:t>
            </a:r>
            <a:r>
              <a:rPr lang="pl-PL" sz="1050" b="1" dirty="0" smtClean="0"/>
              <a:t>749,33</a:t>
            </a:r>
            <a:endParaRPr lang="pl-PL" sz="1050" b="1" dirty="0"/>
          </a:p>
        </p:txBody>
      </p:sp>
      <p:sp>
        <p:nvSpPr>
          <p:cNvPr id="56" name="_s1045"/>
          <p:cNvSpPr>
            <a:spLocks noChangeArrowheads="1"/>
          </p:cNvSpPr>
          <p:nvPr/>
        </p:nvSpPr>
        <p:spPr bwMode="auto">
          <a:xfrm>
            <a:off x="7164288" y="5568743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b="1" dirty="0"/>
              <a:t>39 200,00</a:t>
            </a:r>
          </a:p>
        </p:txBody>
      </p:sp>
      <p:sp>
        <p:nvSpPr>
          <p:cNvPr id="57" name="_s1045"/>
          <p:cNvSpPr>
            <a:spLocks noChangeArrowheads="1"/>
          </p:cNvSpPr>
          <p:nvPr/>
        </p:nvSpPr>
        <p:spPr bwMode="auto">
          <a:xfrm>
            <a:off x="7164288" y="5874424"/>
            <a:ext cx="1017910" cy="2286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r"/>
            <a:r>
              <a:rPr lang="pl-PL" sz="1050" b="1" dirty="0" smtClean="0"/>
              <a:t> 135 </a:t>
            </a:r>
            <a:r>
              <a:rPr lang="pl-PL" sz="1050" b="1" dirty="0"/>
              <a:t>700,00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190C309-5F89-4424-AFF8-C6876B10222B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395536" y="6309320"/>
            <a:ext cx="7714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*Program specjalny „Stawiamy na aktywność” w 2015 r. jest w całości finansowany ze środków otrzymanych w ramach algorytmu.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xmlns="" val="305858787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3805" y="188640"/>
            <a:ext cx="87987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Wydatki na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poszczególne formy aktywizacji oraz liczba osób objętych wsparciem 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pl-P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w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latach 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2012 – 2015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5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D1390A-BF1F-49FC-98E7-63F68170F18B}" type="slidenum">
              <a:rPr lang="pl-PL" sz="1400"/>
              <a:pPr algn="r"/>
              <a:t>6</a:t>
            </a:fld>
            <a:endParaRPr lang="pl-PL" sz="1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333400" cy="476250"/>
          </a:xfrm>
        </p:spPr>
        <p:txBody>
          <a:bodyPr/>
          <a:lstStyle/>
          <a:p>
            <a:pPr>
              <a:defRPr/>
            </a:pPr>
            <a:fld id="{9190C309-5F89-4424-AFF8-C6876B10222B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362414"/>
              </p:ext>
            </p:extLst>
          </p:nvPr>
        </p:nvGraphicFramePr>
        <p:xfrm>
          <a:off x="539553" y="980731"/>
          <a:ext cx="8136902" cy="525658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7100"/>
                <a:gridCol w="2023259"/>
                <a:gridCol w="735495"/>
                <a:gridCol w="712270"/>
                <a:gridCol w="763883"/>
                <a:gridCol w="753560"/>
                <a:gridCol w="712270"/>
                <a:gridCol w="753560"/>
                <a:gridCol w="732914"/>
                <a:gridCol w="722591"/>
              </a:tblGrid>
              <a:tr h="70895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Lp.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Forma aktywizacji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Wydatki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  <a:endParaRPr lang="pl-PL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Liczba osób objętych wsparciem w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2012 </a:t>
                      </a:r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Wydatki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  <a:endParaRPr lang="pl-PL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Liczba osób objętych wsparciem w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2013 </a:t>
                      </a:r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Wydatki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  <a:endParaRPr lang="pl-PL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Liczba osób objętych wsparciem w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Wydatki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pl-PL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Liczba osób objętych wsparciem w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Szkolenia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245 214,85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223 054,79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339 961,49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133 818,02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Prace interwencyjne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146 310,35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536 679,25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725 109,96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850 531,72</a:t>
                      </a:r>
                      <a:endParaRPr lang="pl-PL" sz="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224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Roboty publiczne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1 598 209,10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2 039 533,02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399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1 472 901,91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280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2 766369,15</a:t>
                      </a:r>
                      <a:endParaRPr lang="pl-PL" sz="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426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Staże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2 795 155,45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640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4 199 003,73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944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4 326 373,64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927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3 345 538,21</a:t>
                      </a:r>
                      <a:endParaRPr lang="pl-PL" sz="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836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Stypendia dla kontynuujących naukę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13 998,90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6 423,20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Przyznanie bezrobotnemu środków na podjęcie działalności gospodarczej                               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1 085 496,47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1 307 018,87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1 169 634,94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pl-PL" sz="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100 131,75</a:t>
                      </a:r>
                      <a:endParaRPr lang="pl-PL" sz="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6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Refundacja kosztów wyposażenia i doposażenia stanowiska pracy                    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430 244,61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379 247,70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599 600,00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463 400,00</a:t>
                      </a:r>
                      <a:endParaRPr lang="pl-PL" sz="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Prace społecznie użyteczne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121 937,28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123 537,88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167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125 907,03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131 224,86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Zwrot kosztów dojazdu i zakwaterowania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49 572,49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92 875,84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84 175,40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94 087,17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226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Przygotowanie zawodowe dorosłych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79 787,30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90 615,57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Studia podyplomowe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2 223,36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4 625,81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11 914,56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Badania lekarskie </a:t>
                      </a:r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bezrobotnych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33 025,00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35 804,00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44 763,00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36 346,00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13.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Refundacja kosztów opieki nad dzieckiem do lat 7 lub osobą zależną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303,40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812,83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761,52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2 097,00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14.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Specyficzne elementy wspierające zatrudnienie (programy specjalne)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1 847,80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27 099,62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13 917,38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pl-PL" sz="8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15.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Bony szkoleniowe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6 639,86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26 816,00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16.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Bony stażowe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124 344,39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153 595,24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17.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Bony zatrudnieniowe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4 072,39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31 997,36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18.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Bony na zasiedlenie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7 700,00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45 749,36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19.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Dofinansowanie </a:t>
                      </a:r>
                      <a:r>
                        <a:rPr lang="pl-PL" sz="8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wynagr</a:t>
                      </a:r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za zatrudnienie bezrobotnego, który ukończył 50 r.ż.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>
                          <a:effectLst/>
                          <a:latin typeface="Times New Roman" panose="02020603050405020304" pitchFamily="18" charset="0"/>
                        </a:rPr>
                        <a:t>2 324,00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7 756,00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Krajowy Fundusz Szkoleniowy</a:t>
                      </a: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15 086,63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135 700,00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Program Aktywizacja i Integracja 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000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37 232,75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endParaRPr lang="pl-PL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36000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6 601 103,00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1 510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9 057 506,46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2 127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9 060 405,17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2 084</a:t>
                      </a: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388 218,53</a:t>
                      </a:r>
                      <a:endParaRPr lang="pl-PL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pl-PL" sz="8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  <a:endParaRPr lang="pl-PL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99" marR="6699" marT="6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0"/>
          <p:cNvSpPr txBox="1">
            <a:spLocks noChangeArrowheads="1"/>
          </p:cNvSpPr>
          <p:nvPr/>
        </p:nvSpPr>
        <p:spPr bwMode="auto">
          <a:xfrm>
            <a:off x="251520" y="188640"/>
            <a:ext cx="8748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Udział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osób bezrobotnych  znajdujących się w szczególnej sytuacji na rynku pracy w programach rynku pracy w 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2015 r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8305518"/>
              </p:ext>
            </p:extLst>
          </p:nvPr>
        </p:nvGraphicFramePr>
        <p:xfrm>
          <a:off x="323527" y="889873"/>
          <a:ext cx="8424936" cy="5347440"/>
        </p:xfrm>
        <a:graphic>
          <a:graphicData uri="http://schemas.openxmlformats.org/drawingml/2006/table">
            <a:tbl>
              <a:tblPr/>
              <a:tblGrid>
                <a:gridCol w="283192"/>
                <a:gridCol w="2816284"/>
                <a:gridCol w="760780"/>
                <a:gridCol w="760780"/>
                <a:gridCol w="760780"/>
                <a:gridCol w="760780"/>
                <a:gridCol w="760780"/>
                <a:gridCol w="760780"/>
                <a:gridCol w="760780"/>
              </a:tblGrid>
              <a:tr h="3575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L.p.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Kobiety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roku życia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Długotrwale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bezrobotni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Powyżej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roku życia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Niepełnos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Zamieszkali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 wsi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18591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95250"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Szkolenia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91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Staże (w tym bony </a:t>
                      </a:r>
                      <a:r>
                        <a:rPr lang="pl-PL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stażowe)</a:t>
                      </a:r>
                      <a:endParaRPr lang="pl-PL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91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Roboty publiczne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91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Prace interwencyjne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516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Refundacja kosztów wyposażenia lub doposażenia miejsc pracy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516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>
                        <a:tabLst/>
                      </a:pPr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Wypłata jednorazowych środków na rozpoczęcie działalności gospodarczej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91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Prace społecznie użyteczne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91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Bony szkoleniowe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91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Bony zatrudnieniowe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91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Bony na zasiedlenie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91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Studia podyplomowe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516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Refundacja kosztów opieki nad dzieckiem do lat 7 lub osobą zależną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516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Łączna liczba osób objętych wsparciem w ramach wybranych form aktywizacji</a:t>
                      </a:r>
                    </a:p>
                  </a:txBody>
                  <a:tcPr marL="7506" marR="7506" marT="7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1 568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870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335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877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</a:tr>
              <a:tr h="357516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14.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Procentowy udział w grupie osób bezrobotnych objętych wsparciem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55,5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49,3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21,4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</a:tr>
              <a:tr h="531978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Liczba osób zarejestrowanych w poszczególnych grupach bezrobotnych na dzień </a:t>
                      </a:r>
                      <a:r>
                        <a:rPr lang="pl-PL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31.12.2015 </a:t>
                      </a:r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2 760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/>
                    </a:solidFill>
                  </a:tcPr>
                </a:tc>
              </a:tr>
              <a:tr h="357516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Procentowy udział w grupie bezrobotnych na dzień </a:t>
                      </a:r>
                      <a:r>
                        <a:rPr lang="pl-PL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31.12.2015 </a:t>
                      </a:r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r.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52,8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59,1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</a:tr>
              <a:tr h="639597"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</a:t>
                      </a:r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Różnica pomiędzy procentowym udziałem danej podgrupy w grupie osób aktywizowanych a procentowym udziałem w populacji bezrobotnych(wiersz 15 - 18)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-0,5</a:t>
                      </a:r>
                      <a:endParaRPr lang="pl-PL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-3,5</a:t>
                      </a:r>
                      <a:endParaRPr lang="pl-PL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-2,5</a:t>
                      </a:r>
                      <a:endParaRPr lang="pl-PL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  <a:endParaRPr lang="pl-PL" sz="10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-3,2</a:t>
                      </a:r>
                      <a:endParaRPr lang="pl-PL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06" marR="7506" marT="7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7">
                        <a:alpha val="5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F50-8DEE-4AC5-89DE-EB278F301EC7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9383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0"/>
          <p:cNvSpPr txBox="1">
            <a:spLocks noChangeArrowheads="1"/>
          </p:cNvSpPr>
          <p:nvPr/>
        </p:nvSpPr>
        <p:spPr bwMode="auto">
          <a:xfrm>
            <a:off x="251520" y="476672"/>
            <a:ext cx="8748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Podmioty gospodarcze w powiecie sępoleńskim z uwzględnieniem klas wielkości </a:t>
            </a:r>
            <a:br>
              <a:rPr lang="pl-P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w latach 2008-2014</a:t>
            </a:r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F50-8DEE-4AC5-89DE-EB278F301EC7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899592" y="1772816"/>
          <a:ext cx="7344811" cy="3096342"/>
        </p:xfrm>
        <a:graphic>
          <a:graphicData uri="http://schemas.openxmlformats.org/drawingml/2006/table">
            <a:tbl>
              <a:tblPr/>
              <a:tblGrid>
                <a:gridCol w="1220910"/>
                <a:gridCol w="874843"/>
                <a:gridCol w="874843"/>
                <a:gridCol w="874843"/>
                <a:gridCol w="874843"/>
                <a:gridCol w="874843"/>
                <a:gridCol w="874843"/>
                <a:gridCol w="874843"/>
              </a:tblGrid>
              <a:tr h="98082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Podmioty wg klas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wielkości*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0 - 9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2793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2748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10 - 49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50 - 249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250 - 999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więcej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55576" y="5085184"/>
            <a:ext cx="8147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* Źródło: Urząd Statystyczny w Bydgoszczy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303221627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F50-8DEE-4AC5-89DE-EB278F301EC7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380057" y="1425832"/>
          <a:ext cx="8208913" cy="3135943"/>
        </p:xfrm>
        <a:graphic>
          <a:graphicData uri="http://schemas.openxmlformats.org/drawingml/2006/table">
            <a:tbl>
              <a:tblPr/>
              <a:tblGrid>
                <a:gridCol w="1938215"/>
                <a:gridCol w="969108"/>
                <a:gridCol w="969108"/>
                <a:gridCol w="912102"/>
                <a:gridCol w="855095"/>
                <a:gridCol w="855095"/>
                <a:gridCol w="855095"/>
                <a:gridCol w="855095"/>
              </a:tblGrid>
              <a:tr h="71094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6572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Liczba osób pracujących </a:t>
                      </a:r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w zakładach </a:t>
                      </a:r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do 9 os*</a:t>
                      </a: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4 586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4 092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4 190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4 122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4 287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4 418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4 409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Liczba osób pracujących </a:t>
                      </a:r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w </a:t>
                      </a:r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zakładach pow. 9 </a:t>
                      </a:r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os**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5 726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5 397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5 314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5 569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5 765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5 831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6 075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Liczba osób pracujących </a:t>
                      </a:r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w </a:t>
                      </a:r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rolnictwie</a:t>
                      </a: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3 584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3 575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3 084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3 097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3 131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3 131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3 149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58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13 896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13064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12 588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12 788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13 183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13 380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13 633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90"/>
          <p:cNvSpPr txBox="1">
            <a:spLocks noChangeArrowheads="1"/>
          </p:cNvSpPr>
          <p:nvPr/>
        </p:nvSpPr>
        <p:spPr bwMode="auto">
          <a:xfrm>
            <a:off x="251520" y="362132"/>
            <a:ext cx="8748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Liczba osób pracujących w podmiotach gospodarczych i rolnictwie w powiecie sępoleńskim w latach 2008-2014</a:t>
            </a:r>
            <a:endParaRPr lang="pl-PL" b="1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539552" y="4942909"/>
            <a:ext cx="8147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* Liczba osób pracujących w zakładach do 9 os. została wyliczona jako ilość podmiotów w powiecie sępoleńskim </a:t>
            </a:r>
          </a:p>
          <a:p>
            <a:r>
              <a:rPr lang="pl-PL" sz="1200" dirty="0" smtClean="0"/>
              <a:t>   zatrudniających od 0 do 9 osób, pomnożona przez współczynnik 1,5.</a:t>
            </a:r>
          </a:p>
          <a:p>
            <a:r>
              <a:rPr lang="pl-PL" sz="1200" dirty="0" smtClean="0"/>
              <a:t>** Źródło: </a:t>
            </a:r>
            <a:r>
              <a:rPr lang="pl-PL" sz="1200" i="1" dirty="0" smtClean="0"/>
              <a:t>„Województwo kujawsko-pomorskie, podregiony, powiaty, gminy” </a:t>
            </a:r>
            <a:r>
              <a:rPr lang="pl-PL" sz="1200" dirty="0" smtClean="0"/>
              <a:t>- Urząd Statystyczny w Bydgoszczy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208405300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9540</TotalTime>
  <Words>2670</Words>
  <Application>Microsoft Office PowerPoint</Application>
  <PresentationFormat>Pokaz na ekranie (4:3)</PresentationFormat>
  <Paragraphs>1402</Paragraphs>
  <Slides>21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10</vt:i4>
      </vt:variant>
      <vt:variant>
        <vt:lpstr>Tytuły slajdów</vt:lpstr>
      </vt:variant>
      <vt:variant>
        <vt:i4>21</vt:i4>
      </vt:variant>
    </vt:vector>
  </HeadingPairs>
  <TitlesOfParts>
    <vt:vector size="31" baseType="lpstr">
      <vt:lpstr>Projekt niestandardowy</vt:lpstr>
      <vt:lpstr>1_Projekt niestandardowy</vt:lpstr>
      <vt:lpstr>2_Projekt niestandardowy</vt:lpstr>
      <vt:lpstr>3_Projekt niestandardowy</vt:lpstr>
      <vt:lpstr>1_Motyw pakietu Office</vt:lpstr>
      <vt:lpstr>4_Projekt niestandardowy</vt:lpstr>
      <vt:lpstr>5_Projekt niestandardowy</vt:lpstr>
      <vt:lpstr>6_Projekt niestandardowy</vt:lpstr>
      <vt:lpstr>7_Projekt niestandardowy</vt:lpstr>
      <vt:lpstr>8_Projekt niestandardowy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Materiały na posiedzenie  Powiatowej Rady Zatrudnienia</dc:title>
  <dc:creator>Admin</dc:creator>
  <cp:lastModifiedBy>Piotr</cp:lastModifiedBy>
  <cp:revision>1170</cp:revision>
  <cp:lastPrinted>2016-02-16T07:00:35Z</cp:lastPrinted>
  <dcterms:created xsi:type="dcterms:W3CDTF">2011-04-15T10:22:57Z</dcterms:created>
  <dcterms:modified xsi:type="dcterms:W3CDTF">2016-02-22T09:54:17Z</dcterms:modified>
</cp:coreProperties>
</file>