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Layouts/slideLayout57.xml" ContentType="application/vnd.openxmlformats-officedocument.presentationml.slideLayout+xml"/>
  <Override PartName="/ppt/theme/theme5.xml" ContentType="application/vnd.openxmlformats-officedocument.theme+xml"/>
  <Override PartName="/ppt/notesSlides/notesSlide2.xml" ContentType="application/vnd.openxmlformats-officedocument.presentationml.notesSlide+xml"/>
  <Override PartName="/ppt/slideLayouts/slideLayout46.xml" ContentType="application/vnd.openxmlformats-officedocument.presentationml.slideLayout+xml"/>
  <Override PartName="/ppt/slideLayouts/slideLayout93.xml" ContentType="application/vnd.openxmlformats-officedocument.presentationml.slideLayout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24.xml" ContentType="application/vnd.openxmlformats-officedocument.presentationml.slideLayout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113.xml" ContentType="application/vnd.openxmlformats-officedocument.presentationml.slideLayout+xml"/>
  <Override PartName="/ppt/theme/themeOverride1.xml" ContentType="application/vnd.openxmlformats-officedocument.themeOverride+xml"/>
  <Override PartName="/ppt/slides/slide1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2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20.xml" ContentType="application/vnd.openxmlformats-officedocument.presentationml.slideLayout+xml"/>
  <Override PartName="/ppt/slideMasters/slideMaster8.xml" ContentType="application/vnd.openxmlformats-officedocument.presentationml.slideMaster+xml"/>
  <Override PartName="/ppt/notesSlides/notesSlide7.xml" ContentType="application/vnd.openxmlformats-officedocument.presentationml.notesSlide+xml"/>
  <Default Extension="xlsx" ContentType="application/vnd.openxmlformats-officedocument.spreadsheetml.sheet"/>
  <Override PartName="/ppt/charts/chart3.xml" ContentType="application/vnd.openxmlformats-officedocument.drawingml.chart+xml"/>
  <Override PartName="/ppt/slideMasters/slideMaster4.xml" ContentType="application/vnd.openxmlformats-officedocument.presentationml.slideMaster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69.xml" ContentType="application/vnd.openxmlformats-officedocument.presentationml.slideLayout+xml"/>
  <Override PartName="/ppt/theme/theme6.xml" ContentType="application/vnd.openxmlformats-officedocument.theme+xml"/>
  <Override PartName="/ppt/slideLayouts/slideLayout87.xml" ContentType="application/vnd.openxmlformats-officedocument.presentationml.slideLayout+xml"/>
  <Override PartName="/ppt/slideLayouts/slideLayout98.xml" ContentType="application/vnd.openxmlformats-officedocument.presentationml.slideLayout+xml"/>
  <Override PartName="/ppt/theme/theme10.xml" ContentType="application/vnd.openxmlformats-officedocument.theme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118.xml" ContentType="application/vnd.openxmlformats-officedocument.presentationml.slideLayout+xml"/>
  <Default Extension="png" ContentType="image/png"/>
  <Override PartName="/ppt/notesSlides/notesSlide3.xml" ContentType="application/vnd.openxmlformats-officedocument.presentationml.notesSlide+xml"/>
  <Override PartName="/ppt/presProps.xml" ContentType="application/vnd.openxmlformats-officedocument.presentationml.presProps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3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25.xml" ContentType="application/vnd.openxmlformats-officedocument.presentationml.slideLayout+xml"/>
  <Override PartName="/ppt/presentation.xml" ContentType="application/vnd.openxmlformats-officedocument.presentationml.presentation.main+xml"/>
  <Override PartName="/ppt/slideLayouts/slideLayout14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103.xml" ContentType="application/vnd.openxmlformats-officedocument.presentationml.slideLayout+xml"/>
  <Override PartName="/ppt/theme/themeOverride2.xml" ContentType="application/vnd.openxmlformats-officedocument.themeOverr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Layouts/slideLayout21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Layouts/slideLayout121.xml" ContentType="application/vnd.openxmlformats-officedocument.presentationml.slideLayout+xml"/>
  <Override PartName="/ppt/slideMasters/slideMaster9.xml" ContentType="application/vnd.openxmlformats-officedocument.presentationml.slideMaster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slideLayouts/slideLayout99.xml" ContentType="application/vnd.openxmlformats-officedocument.presentationml.slideLayout+xml"/>
  <Override PartName="/ppt/charts/chart4.xml" ContentType="application/vnd.openxmlformats-officedocument.drawingml.chart+xml"/>
  <Override PartName="/ppt/slideMasters/slideMaster5.xml" ContentType="application/vnd.openxmlformats-officedocument.presentationml.slideMaster+xml"/>
  <Override PartName="/ppt/handoutMasters/handoutMaster1.xml" ContentType="application/vnd.openxmlformats-officedocument.presentationml.handoutMaster+xml"/>
  <Override PartName="/ppt/slideLayouts/slideLayout59.xml" ContentType="application/vnd.openxmlformats-officedocument.presentationml.slideLayout+xml"/>
  <Override PartName="/ppt/slideLayouts/slideLayout88.xml" ContentType="application/vnd.openxmlformats-officedocument.presentationml.slideLayout+xml"/>
  <Override PartName="/ppt/theme/theme7.xml" ContentType="application/vnd.openxmlformats-officedocument.theme+xml"/>
  <Override PartName="/ppt/theme/theme11.xml" ContentType="application/vnd.openxmlformats-officedocument.them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1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Layouts/slideLayout37.xml" ContentType="application/vnd.openxmlformats-officedocument.presentationml.slideLayout+xml"/>
  <Override PartName="/ppt/theme/theme3.xml" ContentType="application/vnd.openxmlformats-officedocument.theme+xml"/>
  <Override PartName="/ppt/slideLayouts/slideLayout55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2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115.xml" ContentType="application/vnd.openxmlformats-officedocument.presentationml.slideLayout+xml"/>
  <Override PartName="/ppt/theme/themeOverride3.xml" ContentType="application/vnd.openxmlformats-officedocument.themeOverride+xml"/>
  <Default Extension="rels" ContentType="application/vnd.openxmlformats-package.relationships+xml"/>
  <Override PartName="/ppt/slideLayouts/slideLayout2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22.xml" ContentType="application/vnd.openxmlformats-officedocument.presentationml.slideLayout+xml"/>
  <Override PartName="/ppt/slides/slide12.xml" ContentType="application/vnd.openxmlformats-officedocument.presentationml.slide+xml"/>
  <Override PartName="/ppt/slideLayouts/slideLayout11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111.xml" ContentType="application/vnd.openxmlformats-officedocument.presentationml.slideLayout+xml"/>
  <Override PartName="/ppt/slideLayouts/slideLayout100.xml" ContentType="application/vnd.openxmlformats-officedocument.presentationml.slideLayout+xml"/>
  <Override PartName="/ppt/notesSlides/notesSlide9.xml" ContentType="application/vnd.openxmlformats-officedocument.presentationml.notesSlide+xml"/>
  <Override PartName="/ppt/slideMasters/slideMaster6.xml" ContentType="application/vnd.openxmlformats-officedocument.presentationml.slideMaster+xml"/>
  <Override PartName="/ppt/slideLayouts/slideLayout89.xml" ContentType="application/vnd.openxmlformats-officedocument.presentationml.slideLayout+xml"/>
  <Override PartName="/ppt/theme/theme8.xml" ContentType="application/vnd.openxmlformats-officedocument.theme+xml"/>
  <Override PartName="/ppt/theme/theme12.xml" ContentType="application/vnd.openxmlformats-officedocument.theme+xml"/>
  <Override PartName="/ppt/charts/chart5.xml" ContentType="application/vnd.openxmlformats-officedocument.drawingml.chart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78.xml" ContentType="application/vnd.openxmlformats-officedocument.presentationml.slideLayout+xml"/>
  <Override PartName="/ppt/notesSlides/notesSlide5.xml" ContentType="application/vnd.openxmlformats-officedocument.presentationml.notesSlide+xml"/>
  <Override PartName="/ppt/charts/chart1.xml" ContentType="application/vnd.openxmlformats-officedocument.drawingml.chart+xml"/>
  <Override PartName="/ppt/slideMasters/slideMaster2.xml" ContentType="application/vnd.openxmlformats-officedocument.presentationml.slideMaster+xml"/>
  <Override PartName="/ppt/slideLayouts/slideLayout38.xml" ContentType="application/vnd.openxmlformats-officedocument.presentationml.slideLayout+xml"/>
  <Override PartName="/ppt/slideLayouts/slideLayout49.xml" ContentType="application/vnd.openxmlformats-officedocument.presentationml.slideLayout+xml"/>
  <Override PartName="/ppt/theme/theme4.xml" ContentType="application/vnd.openxmlformats-officedocument.theme+xml"/>
  <Override PartName="/ppt/slideLayouts/slideLayout67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109.xml" ContentType="application/vnd.openxmlformats-officedocument.presentationml.slideLayout+xml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Layouts/slideLayout5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105.xml" ContentType="application/vnd.openxmlformats-officedocument.presentationml.slideLayout+xml"/>
  <Default Extension="jpeg" ContentType="image/jpeg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112.xml" ContentType="application/vnd.openxmlformats-officedocument.presentationml.slideLayout+xml"/>
  <Override PartName="/ppt/slideLayouts/slideLayout123.xml" ContentType="application/vnd.openxmlformats-officedocument.presentationml.slideLayout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Masters/slideMaster7.xml" ContentType="application/vnd.openxmlformats-officedocument.presentationml.slideMaster+xml"/>
  <Override PartName="/ppt/slideMasters/slideMaster10.xml" ContentType="application/vnd.openxmlformats-officedocument.presentationml.slideMaster+xml"/>
  <Override PartName="/ppt/theme/theme9.xml" ContentType="application/vnd.openxmlformats-officedocument.theme+xml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slideLayouts/slideLayout6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97.xml" ContentType="application/vnd.openxmlformats-officedocument.presentationml.slideLayout+xml"/>
  <Override PartName="/ppt/charts/chart2.xml" ContentType="application/vnd.openxmlformats-officedocument.drawingml.chart+xml"/>
  <Override PartName="/ppt/slideLayouts/slideLayout39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11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9" r:id="rId1"/>
    <p:sldMasterId id="2147483662" r:id="rId2"/>
    <p:sldMasterId id="2147483688" r:id="rId3"/>
    <p:sldMasterId id="2147483702" r:id="rId4"/>
    <p:sldMasterId id="2147483716" r:id="rId5"/>
    <p:sldMasterId id="2147483728" r:id="rId6"/>
    <p:sldMasterId id="2147483742" r:id="rId7"/>
    <p:sldMasterId id="2147483756" r:id="rId8"/>
    <p:sldMasterId id="2147483770" r:id="rId9"/>
    <p:sldMasterId id="2147483796" r:id="rId10"/>
  </p:sldMasterIdLst>
  <p:notesMasterIdLst>
    <p:notesMasterId r:id="rId32"/>
  </p:notesMasterIdLst>
  <p:handoutMasterIdLst>
    <p:handoutMasterId r:id="rId33"/>
  </p:handoutMasterIdLst>
  <p:sldIdLst>
    <p:sldId id="387" r:id="rId11"/>
    <p:sldId id="381" r:id="rId12"/>
    <p:sldId id="349" r:id="rId13"/>
    <p:sldId id="367" r:id="rId14"/>
    <p:sldId id="368" r:id="rId15"/>
    <p:sldId id="297" r:id="rId16"/>
    <p:sldId id="351" r:id="rId17"/>
    <p:sldId id="369" r:id="rId18"/>
    <p:sldId id="370" r:id="rId19"/>
    <p:sldId id="383" r:id="rId20"/>
    <p:sldId id="371" r:id="rId21"/>
    <p:sldId id="372" r:id="rId22"/>
    <p:sldId id="361" r:id="rId23"/>
    <p:sldId id="373" r:id="rId24"/>
    <p:sldId id="377" r:id="rId25"/>
    <p:sldId id="384" r:id="rId26"/>
    <p:sldId id="385" r:id="rId27"/>
    <p:sldId id="380" r:id="rId28"/>
    <p:sldId id="379" r:id="rId29"/>
    <p:sldId id="378" r:id="rId30"/>
    <p:sldId id="299" r:id="rId31"/>
  </p:sldIdLst>
  <p:sldSz cx="9144000" cy="6858000" type="screen4x3"/>
  <p:notesSz cx="9926638" cy="6797675"/>
  <p:defaultTextStyle>
    <a:defPPr>
      <a:defRPr lang="pl-PL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0E399"/>
    <a:srgbClr val="99CCFF"/>
    <a:srgbClr val="99CC00"/>
    <a:srgbClr val="EEF5E7"/>
    <a:srgbClr val="EA8600"/>
    <a:srgbClr val="66CCFF"/>
    <a:srgbClr val="A6A6A6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Styl jasny 3 — Ak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664" autoAdjust="0"/>
    <p:restoredTop sz="89294" autoAdjust="0"/>
  </p:normalViewPr>
  <p:slideViewPr>
    <p:cSldViewPr>
      <p:cViewPr>
        <p:scale>
          <a:sx n="90" d="100"/>
          <a:sy n="90" d="100"/>
        </p:scale>
        <p:origin x="-1674" y="-33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42" y="2286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8.xml"/><Relationship Id="rId13" Type="http://schemas.openxmlformats.org/officeDocument/2006/relationships/slide" Target="slides/slide3.xml"/><Relationship Id="rId18" Type="http://schemas.openxmlformats.org/officeDocument/2006/relationships/slide" Target="slides/slide8.xml"/><Relationship Id="rId26" Type="http://schemas.openxmlformats.org/officeDocument/2006/relationships/slide" Target="slides/slide16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1.xml"/><Relationship Id="rId34" Type="http://schemas.openxmlformats.org/officeDocument/2006/relationships/presProps" Target="presProps.xml"/><Relationship Id="rId7" Type="http://schemas.openxmlformats.org/officeDocument/2006/relationships/slideMaster" Target="slideMasters/slideMaster7.xml"/><Relationship Id="rId12" Type="http://schemas.openxmlformats.org/officeDocument/2006/relationships/slide" Target="slides/slide2.xml"/><Relationship Id="rId17" Type="http://schemas.openxmlformats.org/officeDocument/2006/relationships/slide" Target="slides/slide7.xml"/><Relationship Id="rId25" Type="http://schemas.openxmlformats.org/officeDocument/2006/relationships/slide" Target="slides/slide15.xml"/><Relationship Id="rId33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6.xml"/><Relationship Id="rId20" Type="http://schemas.openxmlformats.org/officeDocument/2006/relationships/slide" Target="slides/slide10.xml"/><Relationship Id="rId29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1.xml"/><Relationship Id="rId24" Type="http://schemas.openxmlformats.org/officeDocument/2006/relationships/slide" Target="slides/slide14.xml"/><Relationship Id="rId32" Type="http://schemas.openxmlformats.org/officeDocument/2006/relationships/notesMaster" Target="notesMasters/notesMaster1.xml"/><Relationship Id="rId37" Type="http://schemas.openxmlformats.org/officeDocument/2006/relationships/tableStyles" Target="tableStyles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5.xml"/><Relationship Id="rId23" Type="http://schemas.openxmlformats.org/officeDocument/2006/relationships/slide" Target="slides/slide13.xml"/><Relationship Id="rId28" Type="http://schemas.openxmlformats.org/officeDocument/2006/relationships/slide" Target="slides/slide18.xml"/><Relationship Id="rId36" Type="http://schemas.openxmlformats.org/officeDocument/2006/relationships/theme" Target="theme/theme1.xml"/><Relationship Id="rId10" Type="http://schemas.openxmlformats.org/officeDocument/2006/relationships/slideMaster" Target="slideMasters/slideMaster10.xml"/><Relationship Id="rId19" Type="http://schemas.openxmlformats.org/officeDocument/2006/relationships/slide" Target="slides/slide9.xml"/><Relationship Id="rId31" Type="http://schemas.openxmlformats.org/officeDocument/2006/relationships/slide" Target="slides/slide21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" Target="slides/slide4.xml"/><Relationship Id="rId22" Type="http://schemas.openxmlformats.org/officeDocument/2006/relationships/slide" Target="slides/slide12.xml"/><Relationship Id="rId27" Type="http://schemas.openxmlformats.org/officeDocument/2006/relationships/slide" Target="slides/slide17.xml"/><Relationship Id="rId30" Type="http://schemas.openxmlformats.org/officeDocument/2006/relationships/slide" Target="slides/slide20.xml"/><Relationship Id="rId35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Arkusz_programu_Microsoft_Office_Excel1.xlsx"/><Relationship Id="rId1" Type="http://schemas.openxmlformats.org/officeDocument/2006/relationships/themeOverride" Target="../theme/themeOverride1.xm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Arkusz_programu_Microsoft_Office_Excel2.xlsx"/><Relationship Id="rId1" Type="http://schemas.openxmlformats.org/officeDocument/2006/relationships/themeOverride" Target="../theme/themeOverride2.xm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4.xlsx"/></Relationships>
</file>

<file path=ppt/charts/_rels/chart5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Arkusz_programu_Microsoft_Office_Excel5.xlsx"/><Relationship Id="rId1" Type="http://schemas.openxmlformats.org/officeDocument/2006/relationships/themeOverride" Target="../theme/themeOverrid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pl-PL"/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 sz="1400" b="0" i="0" u="none" strike="noStrike" baseline="0">
                <a:solidFill>
                  <a:srgbClr val="333333"/>
                </a:solidFill>
                <a:latin typeface="Calibri"/>
                <a:ea typeface="Calibri"/>
                <a:cs typeface="Calibri"/>
              </a:defRPr>
            </a:pPr>
            <a:r>
              <a:rPr lang="pl-PL" dirty="0"/>
              <a:t>Stopa bezrobocia w powiecie sępoleńskim w latach </a:t>
            </a:r>
            <a:r>
              <a:rPr lang="pl-PL" dirty="0" smtClean="0"/>
              <a:t>2010-2015</a:t>
            </a:r>
            <a:endParaRPr lang="pl-PL" dirty="0"/>
          </a:p>
        </c:rich>
      </c:tx>
      <c:layout/>
      <c:spPr>
        <a:noFill/>
        <a:ln w="25400">
          <a:noFill/>
        </a:ln>
      </c:spPr>
    </c:title>
    <c:plotArea>
      <c:layout>
        <c:manualLayout>
          <c:layoutTarget val="inner"/>
          <c:xMode val="edge"/>
          <c:yMode val="edge"/>
          <c:x val="4.6345952174183067E-2"/>
          <c:y val="0.10986141233428126"/>
          <c:w val="0.90380072495100616"/>
          <c:h val="0.63454418662145162"/>
        </c:manualLayout>
      </c:layout>
      <c:barChart>
        <c:barDir val="col"/>
        <c:grouping val="clustered"/>
        <c:ser>
          <c:idx val="2"/>
          <c:order val="0"/>
          <c:tx>
            <c:strRef>
              <c:f>NOWE_stopa!$F$2</c:f>
              <c:strCache>
                <c:ptCount val="1"/>
                <c:pt idx="0">
                  <c:v>2010</c:v>
                </c:pt>
              </c:strCache>
            </c:strRef>
          </c:tx>
          <c:cat>
            <c:strRef>
              <c:f>NOWE_stopa!$C$3:$C$14</c:f>
              <c:strCache>
                <c:ptCount val="12"/>
                <c:pt idx="0">
                  <c:v>styczeń</c:v>
                </c:pt>
                <c:pt idx="1">
                  <c:v>luty</c:v>
                </c:pt>
                <c:pt idx="2">
                  <c:v>marzec</c:v>
                </c:pt>
                <c:pt idx="3">
                  <c:v>kwiecień</c:v>
                </c:pt>
                <c:pt idx="4">
                  <c:v>maj</c:v>
                </c:pt>
                <c:pt idx="5">
                  <c:v>czerwiec</c:v>
                </c:pt>
                <c:pt idx="6">
                  <c:v>lipiec</c:v>
                </c:pt>
                <c:pt idx="7">
                  <c:v>sierpień</c:v>
                </c:pt>
                <c:pt idx="8">
                  <c:v>wrzesień</c:v>
                </c:pt>
                <c:pt idx="9">
                  <c:v>październik</c:v>
                </c:pt>
                <c:pt idx="10">
                  <c:v>listopad</c:v>
                </c:pt>
                <c:pt idx="11">
                  <c:v>grudzień</c:v>
                </c:pt>
              </c:strCache>
            </c:strRef>
          </c:cat>
          <c:val>
            <c:numRef>
              <c:f>NOWE_stopa!$F$3:$F$14</c:f>
              <c:numCache>
                <c:formatCode>0.0</c:formatCode>
                <c:ptCount val="12"/>
                <c:pt idx="0">
                  <c:v>24.5</c:v>
                </c:pt>
                <c:pt idx="1">
                  <c:v>25</c:v>
                </c:pt>
                <c:pt idx="2">
                  <c:v>24.2</c:v>
                </c:pt>
                <c:pt idx="3">
                  <c:v>22.6</c:v>
                </c:pt>
                <c:pt idx="4">
                  <c:v>21.8</c:v>
                </c:pt>
                <c:pt idx="5">
                  <c:v>20.8</c:v>
                </c:pt>
                <c:pt idx="6">
                  <c:v>21</c:v>
                </c:pt>
                <c:pt idx="7">
                  <c:v>20.5</c:v>
                </c:pt>
                <c:pt idx="8">
                  <c:v>20.8</c:v>
                </c:pt>
                <c:pt idx="9">
                  <c:v>21.5</c:v>
                </c:pt>
                <c:pt idx="10">
                  <c:v>22.2</c:v>
                </c:pt>
                <c:pt idx="11">
                  <c:v>25.9</c:v>
                </c:pt>
              </c:numCache>
            </c:numRef>
          </c:val>
        </c:ser>
        <c:ser>
          <c:idx val="3"/>
          <c:order val="1"/>
          <c:tx>
            <c:strRef>
              <c:f>NOWE_stopa!$G$2</c:f>
              <c:strCache>
                <c:ptCount val="1"/>
                <c:pt idx="0">
                  <c:v>2011</c:v>
                </c:pt>
              </c:strCache>
            </c:strRef>
          </c:tx>
          <c:cat>
            <c:strRef>
              <c:f>NOWE_stopa!$C$3:$C$14</c:f>
              <c:strCache>
                <c:ptCount val="12"/>
                <c:pt idx="0">
                  <c:v>styczeń</c:v>
                </c:pt>
                <c:pt idx="1">
                  <c:v>luty</c:v>
                </c:pt>
                <c:pt idx="2">
                  <c:v>marzec</c:v>
                </c:pt>
                <c:pt idx="3">
                  <c:v>kwiecień</c:v>
                </c:pt>
                <c:pt idx="4">
                  <c:v>maj</c:v>
                </c:pt>
                <c:pt idx="5">
                  <c:v>czerwiec</c:v>
                </c:pt>
                <c:pt idx="6">
                  <c:v>lipiec</c:v>
                </c:pt>
                <c:pt idx="7">
                  <c:v>sierpień</c:v>
                </c:pt>
                <c:pt idx="8">
                  <c:v>wrzesień</c:v>
                </c:pt>
                <c:pt idx="9">
                  <c:v>październik</c:v>
                </c:pt>
                <c:pt idx="10">
                  <c:v>listopad</c:v>
                </c:pt>
                <c:pt idx="11">
                  <c:v>grudzień</c:v>
                </c:pt>
              </c:strCache>
            </c:strRef>
          </c:cat>
          <c:val>
            <c:numRef>
              <c:f>NOWE_stopa!$G$3:$G$14</c:f>
              <c:numCache>
                <c:formatCode>0.0</c:formatCode>
                <c:ptCount val="12"/>
                <c:pt idx="0">
                  <c:v>26.4</c:v>
                </c:pt>
                <c:pt idx="1">
                  <c:v>26.7</c:v>
                </c:pt>
                <c:pt idx="2">
                  <c:v>25.9</c:v>
                </c:pt>
                <c:pt idx="3">
                  <c:v>24.3</c:v>
                </c:pt>
                <c:pt idx="4">
                  <c:v>23.4</c:v>
                </c:pt>
                <c:pt idx="5">
                  <c:v>22.8</c:v>
                </c:pt>
                <c:pt idx="6">
                  <c:v>23.3</c:v>
                </c:pt>
                <c:pt idx="7">
                  <c:v>22.2</c:v>
                </c:pt>
                <c:pt idx="8">
                  <c:v>22.7</c:v>
                </c:pt>
                <c:pt idx="9">
                  <c:v>23.9</c:v>
                </c:pt>
                <c:pt idx="10">
                  <c:v>24.7</c:v>
                </c:pt>
                <c:pt idx="11">
                  <c:v>25.5</c:v>
                </c:pt>
              </c:numCache>
            </c:numRef>
          </c:val>
        </c:ser>
        <c:ser>
          <c:idx val="4"/>
          <c:order val="2"/>
          <c:tx>
            <c:strRef>
              <c:f>NOWE_stopa!$H$2</c:f>
              <c:strCache>
                <c:ptCount val="1"/>
                <c:pt idx="0">
                  <c:v>2012</c:v>
                </c:pt>
              </c:strCache>
            </c:strRef>
          </c:tx>
          <c:cat>
            <c:strRef>
              <c:f>NOWE_stopa!$C$3:$C$14</c:f>
              <c:strCache>
                <c:ptCount val="12"/>
                <c:pt idx="0">
                  <c:v>styczeń</c:v>
                </c:pt>
                <c:pt idx="1">
                  <c:v>luty</c:v>
                </c:pt>
                <c:pt idx="2">
                  <c:v>marzec</c:v>
                </c:pt>
                <c:pt idx="3">
                  <c:v>kwiecień</c:v>
                </c:pt>
                <c:pt idx="4">
                  <c:v>maj</c:v>
                </c:pt>
                <c:pt idx="5">
                  <c:v>czerwiec</c:v>
                </c:pt>
                <c:pt idx="6">
                  <c:v>lipiec</c:v>
                </c:pt>
                <c:pt idx="7">
                  <c:v>sierpień</c:v>
                </c:pt>
                <c:pt idx="8">
                  <c:v>wrzesień</c:v>
                </c:pt>
                <c:pt idx="9">
                  <c:v>październik</c:v>
                </c:pt>
                <c:pt idx="10">
                  <c:v>listopad</c:v>
                </c:pt>
                <c:pt idx="11">
                  <c:v>grudzień</c:v>
                </c:pt>
              </c:strCache>
            </c:strRef>
          </c:cat>
          <c:val>
            <c:numRef>
              <c:f>NOWE_stopa!$H$3:$H$14</c:f>
              <c:numCache>
                <c:formatCode>0.0</c:formatCode>
                <c:ptCount val="12"/>
                <c:pt idx="0">
                  <c:v>26</c:v>
                </c:pt>
                <c:pt idx="1">
                  <c:v>25.7</c:v>
                </c:pt>
                <c:pt idx="2">
                  <c:v>24.7</c:v>
                </c:pt>
                <c:pt idx="3">
                  <c:v>23.5</c:v>
                </c:pt>
                <c:pt idx="4">
                  <c:v>23.1</c:v>
                </c:pt>
                <c:pt idx="5">
                  <c:v>22.9</c:v>
                </c:pt>
                <c:pt idx="6">
                  <c:v>23.1</c:v>
                </c:pt>
                <c:pt idx="7">
                  <c:v>22.8</c:v>
                </c:pt>
                <c:pt idx="8">
                  <c:v>22.4</c:v>
                </c:pt>
                <c:pt idx="9">
                  <c:v>22.5</c:v>
                </c:pt>
                <c:pt idx="10">
                  <c:v>23.3</c:v>
                </c:pt>
                <c:pt idx="11">
                  <c:v>24.7</c:v>
                </c:pt>
              </c:numCache>
            </c:numRef>
          </c:val>
        </c:ser>
        <c:ser>
          <c:idx val="5"/>
          <c:order val="3"/>
          <c:tx>
            <c:strRef>
              <c:f>NOWE_stopa!$I$2</c:f>
              <c:strCache>
                <c:ptCount val="1"/>
                <c:pt idx="0">
                  <c:v>2013</c:v>
                </c:pt>
              </c:strCache>
            </c:strRef>
          </c:tx>
          <c:cat>
            <c:strRef>
              <c:f>NOWE_stopa!$C$3:$C$14</c:f>
              <c:strCache>
                <c:ptCount val="12"/>
                <c:pt idx="0">
                  <c:v>styczeń</c:v>
                </c:pt>
                <c:pt idx="1">
                  <c:v>luty</c:v>
                </c:pt>
                <c:pt idx="2">
                  <c:v>marzec</c:v>
                </c:pt>
                <c:pt idx="3">
                  <c:v>kwiecień</c:v>
                </c:pt>
                <c:pt idx="4">
                  <c:v>maj</c:v>
                </c:pt>
                <c:pt idx="5">
                  <c:v>czerwiec</c:v>
                </c:pt>
                <c:pt idx="6">
                  <c:v>lipiec</c:v>
                </c:pt>
                <c:pt idx="7">
                  <c:v>sierpień</c:v>
                </c:pt>
                <c:pt idx="8">
                  <c:v>wrzesień</c:v>
                </c:pt>
                <c:pt idx="9">
                  <c:v>październik</c:v>
                </c:pt>
                <c:pt idx="10">
                  <c:v>listopad</c:v>
                </c:pt>
                <c:pt idx="11">
                  <c:v>grudzień</c:v>
                </c:pt>
              </c:strCache>
            </c:strRef>
          </c:cat>
          <c:val>
            <c:numRef>
              <c:f>NOWE_stopa!$I$3:$I$14</c:f>
              <c:numCache>
                <c:formatCode>0.0</c:formatCode>
                <c:ptCount val="12"/>
                <c:pt idx="0">
                  <c:v>25.7</c:v>
                </c:pt>
                <c:pt idx="1">
                  <c:v>25.5</c:v>
                </c:pt>
                <c:pt idx="2">
                  <c:v>25.1</c:v>
                </c:pt>
                <c:pt idx="3">
                  <c:v>24.1</c:v>
                </c:pt>
                <c:pt idx="4">
                  <c:v>23.3</c:v>
                </c:pt>
                <c:pt idx="5">
                  <c:v>22.8</c:v>
                </c:pt>
                <c:pt idx="6">
                  <c:v>23</c:v>
                </c:pt>
                <c:pt idx="7">
                  <c:v>23</c:v>
                </c:pt>
                <c:pt idx="8">
                  <c:v>22.4</c:v>
                </c:pt>
                <c:pt idx="9">
                  <c:v>22.9</c:v>
                </c:pt>
                <c:pt idx="10">
                  <c:v>22.9</c:v>
                </c:pt>
                <c:pt idx="11">
                  <c:v>25</c:v>
                </c:pt>
              </c:numCache>
            </c:numRef>
          </c:val>
        </c:ser>
        <c:ser>
          <c:idx val="6"/>
          <c:order val="4"/>
          <c:tx>
            <c:strRef>
              <c:f>NOWE_stopa!$J$2</c:f>
              <c:strCache>
                <c:ptCount val="1"/>
                <c:pt idx="0">
                  <c:v>2014</c:v>
                </c:pt>
              </c:strCache>
            </c:strRef>
          </c:tx>
          <c:cat>
            <c:strRef>
              <c:f>NOWE_stopa!$C$3:$C$14</c:f>
              <c:strCache>
                <c:ptCount val="12"/>
                <c:pt idx="0">
                  <c:v>styczeń</c:v>
                </c:pt>
                <c:pt idx="1">
                  <c:v>luty</c:v>
                </c:pt>
                <c:pt idx="2">
                  <c:v>marzec</c:v>
                </c:pt>
                <c:pt idx="3">
                  <c:v>kwiecień</c:v>
                </c:pt>
                <c:pt idx="4">
                  <c:v>maj</c:v>
                </c:pt>
                <c:pt idx="5">
                  <c:v>czerwiec</c:v>
                </c:pt>
                <c:pt idx="6">
                  <c:v>lipiec</c:v>
                </c:pt>
                <c:pt idx="7">
                  <c:v>sierpień</c:v>
                </c:pt>
                <c:pt idx="8">
                  <c:v>wrzesień</c:v>
                </c:pt>
                <c:pt idx="9">
                  <c:v>październik</c:v>
                </c:pt>
                <c:pt idx="10">
                  <c:v>listopad</c:v>
                </c:pt>
                <c:pt idx="11">
                  <c:v>grudzień</c:v>
                </c:pt>
              </c:strCache>
            </c:strRef>
          </c:cat>
          <c:val>
            <c:numRef>
              <c:f>NOWE_stopa!$J$3:$J$14</c:f>
              <c:numCache>
                <c:formatCode>0.0</c:formatCode>
                <c:ptCount val="12"/>
                <c:pt idx="0">
                  <c:v>25.6</c:v>
                </c:pt>
                <c:pt idx="1">
                  <c:v>24.7</c:v>
                </c:pt>
                <c:pt idx="2">
                  <c:v>24.1</c:v>
                </c:pt>
                <c:pt idx="3">
                  <c:v>22.7</c:v>
                </c:pt>
                <c:pt idx="4">
                  <c:v>22</c:v>
                </c:pt>
                <c:pt idx="5">
                  <c:v>21.2</c:v>
                </c:pt>
                <c:pt idx="6">
                  <c:v>21.5</c:v>
                </c:pt>
                <c:pt idx="7">
                  <c:v>20.8</c:v>
                </c:pt>
                <c:pt idx="8">
                  <c:v>20.3</c:v>
                </c:pt>
                <c:pt idx="9">
                  <c:v>19.399999999999999</c:v>
                </c:pt>
                <c:pt idx="10">
                  <c:v>20.5</c:v>
                </c:pt>
                <c:pt idx="11">
                  <c:v>21.5</c:v>
                </c:pt>
              </c:numCache>
            </c:numRef>
          </c:val>
        </c:ser>
        <c:ser>
          <c:idx val="0"/>
          <c:order val="5"/>
          <c:tx>
            <c:strRef>
              <c:f>NOWE_stopa!$K$2</c:f>
              <c:strCache>
                <c:ptCount val="1"/>
                <c:pt idx="0">
                  <c:v>2015</c:v>
                </c:pt>
              </c:strCache>
            </c:strRef>
          </c:tx>
          <c:cat>
            <c:strRef>
              <c:f>NOWE_stopa!$C$3:$C$14</c:f>
              <c:strCache>
                <c:ptCount val="12"/>
                <c:pt idx="0">
                  <c:v>styczeń</c:v>
                </c:pt>
                <c:pt idx="1">
                  <c:v>luty</c:v>
                </c:pt>
                <c:pt idx="2">
                  <c:v>marzec</c:v>
                </c:pt>
                <c:pt idx="3">
                  <c:v>kwiecień</c:v>
                </c:pt>
                <c:pt idx="4">
                  <c:v>maj</c:v>
                </c:pt>
                <c:pt idx="5">
                  <c:v>czerwiec</c:v>
                </c:pt>
                <c:pt idx="6">
                  <c:v>lipiec</c:v>
                </c:pt>
                <c:pt idx="7">
                  <c:v>sierpień</c:v>
                </c:pt>
                <c:pt idx="8">
                  <c:v>wrzesień</c:v>
                </c:pt>
                <c:pt idx="9">
                  <c:v>październik</c:v>
                </c:pt>
                <c:pt idx="10">
                  <c:v>listopad</c:v>
                </c:pt>
                <c:pt idx="11">
                  <c:v>grudzień</c:v>
                </c:pt>
              </c:strCache>
            </c:strRef>
          </c:cat>
          <c:val>
            <c:numRef>
              <c:f>NOWE_stopa!$K$3:$K$14</c:f>
              <c:numCache>
                <c:formatCode>General</c:formatCode>
                <c:ptCount val="12"/>
                <c:pt idx="0">
                  <c:v>22.1</c:v>
                </c:pt>
                <c:pt idx="1">
                  <c:v>21.3</c:v>
                </c:pt>
                <c:pt idx="2">
                  <c:v>20</c:v>
                </c:pt>
                <c:pt idx="3">
                  <c:v>19.100000000000001</c:v>
                </c:pt>
                <c:pt idx="4">
                  <c:v>18.7</c:v>
                </c:pt>
                <c:pt idx="5">
                  <c:v>18.8</c:v>
                </c:pt>
                <c:pt idx="6">
                  <c:v>19.399999999999999</c:v>
                </c:pt>
                <c:pt idx="7">
                  <c:v>18.100000000000001</c:v>
                </c:pt>
                <c:pt idx="8">
                  <c:v>17.399999999999999</c:v>
                </c:pt>
                <c:pt idx="9">
                  <c:v>16.8</c:v>
                </c:pt>
                <c:pt idx="10">
                  <c:v>18</c:v>
                </c:pt>
                <c:pt idx="11">
                  <c:v>19.8</c:v>
                </c:pt>
              </c:numCache>
            </c:numRef>
          </c:val>
        </c:ser>
        <c:gapWidth val="219"/>
        <c:overlap val="-27"/>
        <c:axId val="136549888"/>
        <c:axId val="136551424"/>
      </c:barChart>
      <c:catAx>
        <c:axId val="136549888"/>
        <c:scaling>
          <c:orientation val="minMax"/>
        </c:scaling>
        <c:axPos val="b"/>
        <c:numFmt formatCode="General" sourceLinked="1"/>
        <c:maj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2700000" vert="horz"/>
          <a:lstStyle/>
          <a:p>
            <a:pPr>
              <a:defRPr sz="900" b="0" i="0" u="none" strike="noStrike" baseline="0">
                <a:solidFill>
                  <a:srgbClr val="333333"/>
                </a:solidFill>
                <a:latin typeface="Calibri"/>
                <a:ea typeface="Calibri"/>
                <a:cs typeface="Calibri"/>
              </a:defRPr>
            </a:pPr>
            <a:endParaRPr lang="pl-PL"/>
          </a:p>
        </c:txPr>
        <c:crossAx val="136551424"/>
        <c:crosses val="autoZero"/>
        <c:auto val="1"/>
        <c:lblAlgn val="ctr"/>
        <c:lblOffset val="100"/>
      </c:catAx>
      <c:valAx>
        <c:axId val="136551424"/>
        <c:scaling>
          <c:orientation val="minMax"/>
        </c:scaling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" sourceLinked="1"/>
        <c:majorTickMark val="none"/>
        <c:tickLblPos val="nextTo"/>
        <c:spPr>
          <a:ln w="9525">
            <a:noFill/>
          </a:ln>
        </c:spPr>
        <c:txPr>
          <a:bodyPr rot="0" vert="horz"/>
          <a:lstStyle/>
          <a:p>
            <a:pPr>
              <a:defRPr sz="900" b="0" i="0" u="none" strike="noStrike" baseline="0">
                <a:solidFill>
                  <a:srgbClr val="333333"/>
                </a:solidFill>
                <a:latin typeface="Calibri"/>
                <a:ea typeface="Calibri"/>
                <a:cs typeface="Calibri"/>
              </a:defRPr>
            </a:pPr>
            <a:endParaRPr lang="pl-PL"/>
          </a:p>
        </c:txPr>
        <c:crossAx val="136549888"/>
        <c:crosses val="autoZero"/>
        <c:crossBetween val="between"/>
      </c:valAx>
      <c:spPr>
        <a:noFill/>
        <a:ln w="25400">
          <a:noFill/>
        </a:ln>
      </c:spPr>
    </c:plotArea>
    <c:legend>
      <c:legendPos val="r"/>
      <c:layout>
        <c:manualLayout>
          <c:xMode val="edge"/>
          <c:yMode val="edge"/>
          <c:x val="0.11831288530794115"/>
          <c:y val="0.91680788795205859"/>
          <c:w val="0.67327321003479412"/>
          <c:h val="8.3192112047940983E-2"/>
        </c:manualLayout>
      </c:layout>
      <c:spPr>
        <a:noFill/>
        <a:ln w="25400">
          <a:noFill/>
        </a:ln>
      </c:spPr>
      <c:txPr>
        <a:bodyPr/>
        <a:lstStyle/>
        <a:p>
          <a:pPr>
            <a:defRPr sz="1000" b="0" i="0" u="none" strike="noStrike" baseline="0">
              <a:solidFill>
                <a:srgbClr val="333333"/>
              </a:solidFill>
              <a:latin typeface="Calibri"/>
              <a:ea typeface="Calibri"/>
              <a:cs typeface="Calibri"/>
            </a:defRPr>
          </a:pPr>
          <a:endParaRPr lang="pl-PL"/>
        </a:p>
      </c:txPr>
    </c:legend>
    <c:plotVisOnly val="1"/>
    <c:dispBlanksAs val="gap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pl-PL"/>
    </a:p>
  </c:txPr>
  <c:externalData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pl-PL"/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 sz="1400" b="0" i="0" u="none" strike="noStrike" baseline="0">
                <a:solidFill>
                  <a:srgbClr val="333333"/>
                </a:solidFill>
                <a:latin typeface="Calibri"/>
                <a:ea typeface="Calibri"/>
                <a:cs typeface="Calibri"/>
              </a:defRPr>
            </a:pPr>
            <a:r>
              <a:rPr lang="pl-PL" dirty="0"/>
              <a:t>Liczba osób bezrobotnych w powiecie sępoleńskim w latach </a:t>
            </a:r>
            <a:r>
              <a:rPr lang="pl-PL" dirty="0" smtClean="0"/>
              <a:t>2010-2015</a:t>
            </a:r>
            <a:endParaRPr lang="pl-PL" dirty="0"/>
          </a:p>
        </c:rich>
      </c:tx>
      <c:layout/>
      <c:spPr>
        <a:noFill/>
        <a:ln w="25400">
          <a:noFill/>
        </a:ln>
      </c:spPr>
    </c:title>
    <c:plotArea>
      <c:layout>
        <c:manualLayout>
          <c:layoutTarget val="inner"/>
          <c:xMode val="edge"/>
          <c:yMode val="edge"/>
          <c:x val="6.4880654624054374E-2"/>
          <c:y val="0.20522727272727298"/>
          <c:w val="0.87386468951339535"/>
          <c:h val="0.55895273732941675"/>
        </c:manualLayout>
      </c:layout>
      <c:barChart>
        <c:barDir val="col"/>
        <c:grouping val="clustered"/>
        <c:ser>
          <c:idx val="2"/>
          <c:order val="0"/>
          <c:tx>
            <c:strRef>
              <c:f>NOWE_liczba!$F$2</c:f>
              <c:strCache>
                <c:ptCount val="1"/>
                <c:pt idx="0">
                  <c:v>2010</c:v>
                </c:pt>
              </c:strCache>
            </c:strRef>
          </c:tx>
          <c:cat>
            <c:strRef>
              <c:f>NOWE_liczba!$C$3:$C$14</c:f>
              <c:strCache>
                <c:ptCount val="12"/>
                <c:pt idx="0">
                  <c:v>styczeń</c:v>
                </c:pt>
                <c:pt idx="1">
                  <c:v>luty</c:v>
                </c:pt>
                <c:pt idx="2">
                  <c:v>marzec</c:v>
                </c:pt>
                <c:pt idx="3">
                  <c:v>kwiecień</c:v>
                </c:pt>
                <c:pt idx="4">
                  <c:v>maj</c:v>
                </c:pt>
                <c:pt idx="5">
                  <c:v>czerwiec</c:v>
                </c:pt>
                <c:pt idx="6">
                  <c:v>lipiec</c:v>
                </c:pt>
                <c:pt idx="7">
                  <c:v>sierpień</c:v>
                </c:pt>
                <c:pt idx="8">
                  <c:v>wrzesień</c:v>
                </c:pt>
                <c:pt idx="9">
                  <c:v>październik</c:v>
                </c:pt>
                <c:pt idx="10">
                  <c:v>listopad</c:v>
                </c:pt>
                <c:pt idx="11">
                  <c:v>grudzień</c:v>
                </c:pt>
              </c:strCache>
            </c:strRef>
          </c:cat>
          <c:val>
            <c:numRef>
              <c:f>NOWE_liczba!$F$3:$F$14</c:f>
              <c:numCache>
                <c:formatCode>General</c:formatCode>
                <c:ptCount val="12"/>
                <c:pt idx="0">
                  <c:v>3645</c:v>
                </c:pt>
                <c:pt idx="1">
                  <c:v>3736</c:v>
                </c:pt>
                <c:pt idx="2">
                  <c:v>3585</c:v>
                </c:pt>
                <c:pt idx="3">
                  <c:v>3273</c:v>
                </c:pt>
                <c:pt idx="4">
                  <c:v>3133</c:v>
                </c:pt>
                <c:pt idx="5">
                  <c:v>2943</c:v>
                </c:pt>
                <c:pt idx="6">
                  <c:v>2983</c:v>
                </c:pt>
                <c:pt idx="7">
                  <c:v>2895</c:v>
                </c:pt>
                <c:pt idx="8">
                  <c:v>2952</c:v>
                </c:pt>
                <c:pt idx="9">
                  <c:v>3086</c:v>
                </c:pt>
                <c:pt idx="10">
                  <c:v>3221</c:v>
                </c:pt>
                <c:pt idx="11">
                  <c:v>3608</c:v>
                </c:pt>
              </c:numCache>
            </c:numRef>
          </c:val>
        </c:ser>
        <c:ser>
          <c:idx val="3"/>
          <c:order val="1"/>
          <c:tx>
            <c:strRef>
              <c:f>NOWE_liczba!$G$2</c:f>
              <c:strCache>
                <c:ptCount val="1"/>
                <c:pt idx="0">
                  <c:v>2011</c:v>
                </c:pt>
              </c:strCache>
            </c:strRef>
          </c:tx>
          <c:cat>
            <c:strRef>
              <c:f>NOWE_liczba!$C$3:$C$14</c:f>
              <c:strCache>
                <c:ptCount val="12"/>
                <c:pt idx="0">
                  <c:v>styczeń</c:v>
                </c:pt>
                <c:pt idx="1">
                  <c:v>luty</c:v>
                </c:pt>
                <c:pt idx="2">
                  <c:v>marzec</c:v>
                </c:pt>
                <c:pt idx="3">
                  <c:v>kwiecień</c:v>
                </c:pt>
                <c:pt idx="4">
                  <c:v>maj</c:v>
                </c:pt>
                <c:pt idx="5">
                  <c:v>czerwiec</c:v>
                </c:pt>
                <c:pt idx="6">
                  <c:v>lipiec</c:v>
                </c:pt>
                <c:pt idx="7">
                  <c:v>sierpień</c:v>
                </c:pt>
                <c:pt idx="8">
                  <c:v>wrzesień</c:v>
                </c:pt>
                <c:pt idx="9">
                  <c:v>październik</c:v>
                </c:pt>
                <c:pt idx="10">
                  <c:v>listopad</c:v>
                </c:pt>
                <c:pt idx="11">
                  <c:v>grudzień</c:v>
                </c:pt>
              </c:strCache>
            </c:strRef>
          </c:cat>
          <c:val>
            <c:numRef>
              <c:f>NOWE_liczba!$G$3:$G$14</c:f>
              <c:numCache>
                <c:formatCode>General</c:formatCode>
                <c:ptCount val="12"/>
                <c:pt idx="0">
                  <c:v>3730</c:v>
                </c:pt>
                <c:pt idx="1">
                  <c:v>3786</c:v>
                </c:pt>
                <c:pt idx="2">
                  <c:v>3630</c:v>
                </c:pt>
                <c:pt idx="3">
                  <c:v>3337</c:v>
                </c:pt>
                <c:pt idx="4">
                  <c:v>3185</c:v>
                </c:pt>
                <c:pt idx="5">
                  <c:v>3078</c:v>
                </c:pt>
                <c:pt idx="6">
                  <c:v>3154</c:v>
                </c:pt>
                <c:pt idx="7">
                  <c:v>2971</c:v>
                </c:pt>
                <c:pt idx="8">
                  <c:v>3060</c:v>
                </c:pt>
                <c:pt idx="9">
                  <c:v>3262</c:v>
                </c:pt>
                <c:pt idx="10">
                  <c:v>3406</c:v>
                </c:pt>
                <c:pt idx="11">
                  <c:v>3603</c:v>
                </c:pt>
              </c:numCache>
            </c:numRef>
          </c:val>
        </c:ser>
        <c:ser>
          <c:idx val="4"/>
          <c:order val="2"/>
          <c:tx>
            <c:strRef>
              <c:f>NOWE_liczba!$H$2</c:f>
              <c:strCache>
                <c:ptCount val="1"/>
                <c:pt idx="0">
                  <c:v>2012</c:v>
                </c:pt>
              </c:strCache>
            </c:strRef>
          </c:tx>
          <c:cat>
            <c:strRef>
              <c:f>NOWE_liczba!$C$3:$C$14</c:f>
              <c:strCache>
                <c:ptCount val="12"/>
                <c:pt idx="0">
                  <c:v>styczeń</c:v>
                </c:pt>
                <c:pt idx="1">
                  <c:v>luty</c:v>
                </c:pt>
                <c:pt idx="2">
                  <c:v>marzec</c:v>
                </c:pt>
                <c:pt idx="3">
                  <c:v>kwiecień</c:v>
                </c:pt>
                <c:pt idx="4">
                  <c:v>maj</c:v>
                </c:pt>
                <c:pt idx="5">
                  <c:v>czerwiec</c:v>
                </c:pt>
                <c:pt idx="6">
                  <c:v>lipiec</c:v>
                </c:pt>
                <c:pt idx="7">
                  <c:v>sierpień</c:v>
                </c:pt>
                <c:pt idx="8">
                  <c:v>wrzesień</c:v>
                </c:pt>
                <c:pt idx="9">
                  <c:v>październik</c:v>
                </c:pt>
                <c:pt idx="10">
                  <c:v>listopad</c:v>
                </c:pt>
                <c:pt idx="11">
                  <c:v>grudzień</c:v>
                </c:pt>
              </c:strCache>
            </c:strRef>
          </c:cat>
          <c:val>
            <c:numRef>
              <c:f>NOWE_liczba!$H$3:$H$14</c:f>
              <c:numCache>
                <c:formatCode>General</c:formatCode>
                <c:ptCount val="12"/>
                <c:pt idx="0">
                  <c:v>3716</c:v>
                </c:pt>
                <c:pt idx="1">
                  <c:v>3654</c:v>
                </c:pt>
                <c:pt idx="2">
                  <c:v>3463</c:v>
                </c:pt>
                <c:pt idx="3">
                  <c:v>3250</c:v>
                </c:pt>
                <c:pt idx="4">
                  <c:v>3180</c:v>
                </c:pt>
                <c:pt idx="5">
                  <c:v>3147</c:v>
                </c:pt>
                <c:pt idx="6">
                  <c:v>3174</c:v>
                </c:pt>
                <c:pt idx="7">
                  <c:v>3124</c:v>
                </c:pt>
                <c:pt idx="8">
                  <c:v>3039</c:v>
                </c:pt>
                <c:pt idx="9">
                  <c:v>3057</c:v>
                </c:pt>
                <c:pt idx="10">
                  <c:v>3195</c:v>
                </c:pt>
                <c:pt idx="11">
                  <c:v>3515</c:v>
                </c:pt>
              </c:numCache>
            </c:numRef>
          </c:val>
        </c:ser>
        <c:ser>
          <c:idx val="5"/>
          <c:order val="3"/>
          <c:tx>
            <c:strRef>
              <c:f>NOWE_liczba!$I$2</c:f>
              <c:strCache>
                <c:ptCount val="1"/>
                <c:pt idx="0">
                  <c:v>2013</c:v>
                </c:pt>
              </c:strCache>
            </c:strRef>
          </c:tx>
          <c:cat>
            <c:strRef>
              <c:f>NOWE_liczba!$C$3:$C$14</c:f>
              <c:strCache>
                <c:ptCount val="12"/>
                <c:pt idx="0">
                  <c:v>styczeń</c:v>
                </c:pt>
                <c:pt idx="1">
                  <c:v>luty</c:v>
                </c:pt>
                <c:pt idx="2">
                  <c:v>marzec</c:v>
                </c:pt>
                <c:pt idx="3">
                  <c:v>kwiecień</c:v>
                </c:pt>
                <c:pt idx="4">
                  <c:v>maj</c:v>
                </c:pt>
                <c:pt idx="5">
                  <c:v>czerwiec</c:v>
                </c:pt>
                <c:pt idx="6">
                  <c:v>lipiec</c:v>
                </c:pt>
                <c:pt idx="7">
                  <c:v>sierpień</c:v>
                </c:pt>
                <c:pt idx="8">
                  <c:v>wrzesień</c:v>
                </c:pt>
                <c:pt idx="9">
                  <c:v>październik</c:v>
                </c:pt>
                <c:pt idx="10">
                  <c:v>listopad</c:v>
                </c:pt>
                <c:pt idx="11">
                  <c:v>grudzień</c:v>
                </c:pt>
              </c:strCache>
            </c:strRef>
          </c:cat>
          <c:val>
            <c:numRef>
              <c:f>NOWE_liczba!$I$3:$I$14</c:f>
              <c:numCache>
                <c:formatCode>0</c:formatCode>
                <c:ptCount val="12"/>
                <c:pt idx="0">
                  <c:v>3712</c:v>
                </c:pt>
                <c:pt idx="1">
                  <c:v>3682</c:v>
                </c:pt>
                <c:pt idx="2">
                  <c:v>3597</c:v>
                </c:pt>
                <c:pt idx="3">
                  <c:v>3400</c:v>
                </c:pt>
                <c:pt idx="4">
                  <c:v>3251</c:v>
                </c:pt>
                <c:pt idx="5">
                  <c:v>3151</c:v>
                </c:pt>
                <c:pt idx="6">
                  <c:v>3215</c:v>
                </c:pt>
                <c:pt idx="7">
                  <c:v>3217</c:v>
                </c:pt>
                <c:pt idx="8">
                  <c:v>3110</c:v>
                </c:pt>
                <c:pt idx="9">
                  <c:v>3196</c:v>
                </c:pt>
                <c:pt idx="10">
                  <c:v>3193</c:v>
                </c:pt>
                <c:pt idx="11">
                  <c:v>3597</c:v>
                </c:pt>
              </c:numCache>
            </c:numRef>
          </c:val>
        </c:ser>
        <c:ser>
          <c:idx val="6"/>
          <c:order val="4"/>
          <c:tx>
            <c:strRef>
              <c:f>NOWE_liczba!$J$2</c:f>
              <c:strCache>
                <c:ptCount val="1"/>
                <c:pt idx="0">
                  <c:v>2014</c:v>
                </c:pt>
              </c:strCache>
            </c:strRef>
          </c:tx>
          <c:cat>
            <c:strRef>
              <c:f>NOWE_liczba!$C$3:$C$14</c:f>
              <c:strCache>
                <c:ptCount val="12"/>
                <c:pt idx="0">
                  <c:v>styczeń</c:v>
                </c:pt>
                <c:pt idx="1">
                  <c:v>luty</c:v>
                </c:pt>
                <c:pt idx="2">
                  <c:v>marzec</c:v>
                </c:pt>
                <c:pt idx="3">
                  <c:v>kwiecień</c:v>
                </c:pt>
                <c:pt idx="4">
                  <c:v>maj</c:v>
                </c:pt>
                <c:pt idx="5">
                  <c:v>czerwiec</c:v>
                </c:pt>
                <c:pt idx="6">
                  <c:v>lipiec</c:v>
                </c:pt>
                <c:pt idx="7">
                  <c:v>sierpień</c:v>
                </c:pt>
                <c:pt idx="8">
                  <c:v>wrzesień</c:v>
                </c:pt>
                <c:pt idx="9">
                  <c:v>październik</c:v>
                </c:pt>
                <c:pt idx="10">
                  <c:v>listopad</c:v>
                </c:pt>
                <c:pt idx="11">
                  <c:v>grudzień</c:v>
                </c:pt>
              </c:strCache>
            </c:strRef>
          </c:cat>
          <c:val>
            <c:numRef>
              <c:f>NOWE_liczba!$J$3:$J$14</c:f>
              <c:numCache>
                <c:formatCode>General</c:formatCode>
                <c:ptCount val="12"/>
                <c:pt idx="0">
                  <c:v>3725</c:v>
                </c:pt>
                <c:pt idx="1">
                  <c:v>3562</c:v>
                </c:pt>
                <c:pt idx="2">
                  <c:v>3435</c:v>
                </c:pt>
                <c:pt idx="3">
                  <c:v>3187</c:v>
                </c:pt>
                <c:pt idx="4">
                  <c:v>3059</c:v>
                </c:pt>
                <c:pt idx="5">
                  <c:v>2922</c:v>
                </c:pt>
                <c:pt idx="6">
                  <c:v>2966</c:v>
                </c:pt>
                <c:pt idx="7">
                  <c:v>2843</c:v>
                </c:pt>
                <c:pt idx="8">
                  <c:v>2759</c:v>
                </c:pt>
                <c:pt idx="9">
                  <c:v>2617</c:v>
                </c:pt>
                <c:pt idx="10">
                  <c:v>2800</c:v>
                </c:pt>
                <c:pt idx="11">
                  <c:v>3058</c:v>
                </c:pt>
              </c:numCache>
            </c:numRef>
          </c:val>
        </c:ser>
        <c:ser>
          <c:idx val="0"/>
          <c:order val="5"/>
          <c:tx>
            <c:strRef>
              <c:f>NOWE_liczba!$K$2</c:f>
              <c:strCache>
                <c:ptCount val="1"/>
                <c:pt idx="0">
                  <c:v>2015</c:v>
                </c:pt>
              </c:strCache>
            </c:strRef>
          </c:tx>
          <c:cat>
            <c:strRef>
              <c:f>NOWE_liczba!$C$3:$C$14</c:f>
              <c:strCache>
                <c:ptCount val="12"/>
                <c:pt idx="0">
                  <c:v>styczeń</c:v>
                </c:pt>
                <c:pt idx="1">
                  <c:v>luty</c:v>
                </c:pt>
                <c:pt idx="2">
                  <c:v>marzec</c:v>
                </c:pt>
                <c:pt idx="3">
                  <c:v>kwiecień</c:v>
                </c:pt>
                <c:pt idx="4">
                  <c:v>maj</c:v>
                </c:pt>
                <c:pt idx="5">
                  <c:v>czerwiec</c:v>
                </c:pt>
                <c:pt idx="6">
                  <c:v>lipiec</c:v>
                </c:pt>
                <c:pt idx="7">
                  <c:v>sierpień</c:v>
                </c:pt>
                <c:pt idx="8">
                  <c:v>wrzesień</c:v>
                </c:pt>
                <c:pt idx="9">
                  <c:v>październik</c:v>
                </c:pt>
                <c:pt idx="10">
                  <c:v>listopad</c:v>
                </c:pt>
                <c:pt idx="11">
                  <c:v>grudzień</c:v>
                </c:pt>
              </c:strCache>
            </c:strRef>
          </c:cat>
          <c:val>
            <c:numRef>
              <c:f>NOWE_liczba!$K$3:$K$14</c:f>
              <c:numCache>
                <c:formatCode>General</c:formatCode>
                <c:ptCount val="12"/>
                <c:pt idx="0">
                  <c:v>3173</c:v>
                </c:pt>
                <c:pt idx="1">
                  <c:v>3014</c:v>
                </c:pt>
                <c:pt idx="2">
                  <c:v>2795</c:v>
                </c:pt>
                <c:pt idx="3">
                  <c:v>2637</c:v>
                </c:pt>
                <c:pt idx="4">
                  <c:v>2569</c:v>
                </c:pt>
                <c:pt idx="5">
                  <c:v>2581</c:v>
                </c:pt>
                <c:pt idx="6">
                  <c:v>2686</c:v>
                </c:pt>
                <c:pt idx="7">
                  <c:v>2475</c:v>
                </c:pt>
                <c:pt idx="8">
                  <c:v>2359</c:v>
                </c:pt>
                <c:pt idx="9">
                  <c:v>2266</c:v>
                </c:pt>
                <c:pt idx="10">
                  <c:v>2461</c:v>
                </c:pt>
                <c:pt idx="11">
                  <c:v>2760</c:v>
                </c:pt>
              </c:numCache>
            </c:numRef>
          </c:val>
        </c:ser>
        <c:gapWidth val="219"/>
        <c:overlap val="-27"/>
        <c:axId val="140522240"/>
        <c:axId val="140523776"/>
      </c:barChart>
      <c:catAx>
        <c:axId val="140522240"/>
        <c:scaling>
          <c:orientation val="minMax"/>
        </c:scaling>
        <c:axPos val="b"/>
        <c:numFmt formatCode="General" sourceLinked="1"/>
        <c:maj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2700000" vert="horz"/>
          <a:lstStyle/>
          <a:p>
            <a:pPr>
              <a:defRPr sz="1000" b="0" i="0" u="none" strike="noStrike" baseline="0">
                <a:solidFill>
                  <a:srgbClr val="333333"/>
                </a:solidFill>
                <a:latin typeface="Calibri"/>
                <a:ea typeface="Calibri"/>
                <a:cs typeface="Calibri"/>
              </a:defRPr>
            </a:pPr>
            <a:endParaRPr lang="pl-PL"/>
          </a:p>
        </c:txPr>
        <c:crossAx val="140523776"/>
        <c:crosses val="autoZero"/>
        <c:auto val="1"/>
        <c:lblAlgn val="ctr"/>
        <c:lblOffset val="100"/>
      </c:catAx>
      <c:valAx>
        <c:axId val="140523776"/>
        <c:scaling>
          <c:orientation val="minMax"/>
        </c:scaling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tickLblPos val="nextTo"/>
        <c:spPr>
          <a:ln w="9525">
            <a:noFill/>
          </a:ln>
        </c:spPr>
        <c:txPr>
          <a:bodyPr rot="0" vert="horz"/>
          <a:lstStyle/>
          <a:p>
            <a:pPr>
              <a:defRPr sz="900" b="0" i="0" u="none" strike="noStrike" baseline="0">
                <a:solidFill>
                  <a:srgbClr val="333333"/>
                </a:solidFill>
                <a:latin typeface="Calibri"/>
                <a:ea typeface="Calibri"/>
                <a:cs typeface="Calibri"/>
              </a:defRPr>
            </a:pPr>
            <a:endParaRPr lang="pl-PL"/>
          </a:p>
        </c:txPr>
        <c:crossAx val="140522240"/>
        <c:crosses val="autoZero"/>
        <c:crossBetween val="between"/>
      </c:valAx>
      <c:spPr>
        <a:noFill/>
        <a:ln w="25400">
          <a:noFill/>
        </a:ln>
      </c:spPr>
    </c:plotArea>
    <c:legend>
      <c:legendPos val="r"/>
      <c:layout>
        <c:manualLayout>
          <c:xMode val="edge"/>
          <c:yMode val="edge"/>
          <c:x val="0.21758898558732864"/>
          <c:y val="0.94178449005349874"/>
          <c:w val="0.56692295042067165"/>
          <c:h val="5.8215509946502597E-2"/>
        </c:manualLayout>
      </c:layout>
      <c:spPr>
        <a:noFill/>
        <a:ln w="25400">
          <a:noFill/>
        </a:ln>
      </c:spPr>
      <c:txPr>
        <a:bodyPr/>
        <a:lstStyle/>
        <a:p>
          <a:pPr>
            <a:defRPr sz="1000" b="0" i="0" u="none" strike="noStrike" baseline="0">
              <a:solidFill>
                <a:srgbClr val="333333"/>
              </a:solidFill>
              <a:latin typeface="Calibri"/>
              <a:ea typeface="Calibri"/>
              <a:cs typeface="Calibri"/>
            </a:defRPr>
          </a:pPr>
          <a:endParaRPr lang="pl-PL"/>
        </a:p>
      </c:txPr>
    </c:legend>
    <c:plotVisOnly val="1"/>
    <c:dispBlanksAs val="gap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pl-PL"/>
    </a:p>
  </c:txPr>
  <c:externalData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pl-PL"/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pl-PL" dirty="0"/>
              <a:t>Struktura wykształcenia bezrobotnych w powiecie sępoleńskim w latach 2008-2015</a:t>
            </a:r>
          </a:p>
        </c:rich>
      </c:tx>
      <c:layout>
        <c:manualLayout>
          <c:xMode val="edge"/>
          <c:yMode val="edge"/>
          <c:x val="0.12184616565438311"/>
          <c:y val="1.4906829381947626E-2"/>
        </c:manualLayout>
      </c:layout>
      <c:spPr>
        <a:noFill/>
        <a:ln w="25400">
          <a:noFill/>
        </a:ln>
      </c:spPr>
    </c:title>
    <c:plotArea>
      <c:layout>
        <c:manualLayout>
          <c:layoutTarget val="inner"/>
          <c:xMode val="edge"/>
          <c:yMode val="edge"/>
          <c:x val="6.4844633782641811E-2"/>
          <c:y val="0.17955275990555855"/>
          <c:w val="0.934948364380217"/>
          <c:h val="0.62591957237353901"/>
        </c:manualLayout>
      </c:layout>
      <c:barChart>
        <c:barDir val="col"/>
        <c:grouping val="clustered"/>
        <c:ser>
          <c:idx val="0"/>
          <c:order val="0"/>
          <c:tx>
            <c:strRef>
              <c:f>'wg wykształcenia'!$B$3</c:f>
              <c:strCache>
                <c:ptCount val="1"/>
                <c:pt idx="0">
                  <c:v>Zarejestowani ogółem</c:v>
                </c:pt>
              </c:strCache>
            </c:strRef>
          </c:tx>
          <c:spPr>
            <a:solidFill>
              <a:srgbClr val="4F81BD"/>
            </a:solidFill>
            <a:ln w="25400">
              <a:noFill/>
            </a:ln>
          </c:spPr>
          <c:cat>
            <c:numRef>
              <c:f>'wg wykształcenia'!$C$2:$J$2</c:f>
              <c:numCache>
                <c:formatCode>General</c:formatCode>
                <c:ptCount val="8"/>
                <c:pt idx="0">
                  <c:v>2008</c:v>
                </c:pt>
                <c:pt idx="1">
                  <c:v>2009</c:v>
                </c:pt>
                <c:pt idx="2">
                  <c:v>2010</c:v>
                </c:pt>
                <c:pt idx="3">
                  <c:v>2011</c:v>
                </c:pt>
                <c:pt idx="4">
                  <c:v>2012</c:v>
                </c:pt>
                <c:pt idx="5">
                  <c:v>2013</c:v>
                </c:pt>
                <c:pt idx="6">
                  <c:v>2014</c:v>
                </c:pt>
                <c:pt idx="7">
                  <c:v>2015</c:v>
                </c:pt>
              </c:numCache>
            </c:numRef>
          </c:cat>
          <c:val>
            <c:numRef>
              <c:f>'wg wykształcenia'!$C$3:$J$3</c:f>
              <c:numCache>
                <c:formatCode>#,##0</c:formatCode>
                <c:ptCount val="8"/>
                <c:pt idx="0">
                  <c:v>3140</c:v>
                </c:pt>
                <c:pt idx="1">
                  <c:v>3454</c:v>
                </c:pt>
                <c:pt idx="2">
                  <c:v>3608</c:v>
                </c:pt>
                <c:pt idx="3" formatCode="General">
                  <c:v>3603</c:v>
                </c:pt>
                <c:pt idx="4" formatCode="General">
                  <c:v>3515</c:v>
                </c:pt>
                <c:pt idx="5" formatCode="General">
                  <c:v>3597</c:v>
                </c:pt>
                <c:pt idx="6" formatCode="General">
                  <c:v>3058</c:v>
                </c:pt>
                <c:pt idx="7" formatCode="General">
                  <c:v>2760</c:v>
                </c:pt>
              </c:numCache>
            </c:numRef>
          </c:val>
        </c:ser>
        <c:ser>
          <c:idx val="1"/>
          <c:order val="1"/>
          <c:tx>
            <c:strRef>
              <c:f>'wg wykształcenia'!$B$4</c:f>
              <c:strCache>
                <c:ptCount val="1"/>
                <c:pt idx="0">
                  <c:v>wyższe</c:v>
                </c:pt>
              </c:strCache>
            </c:strRef>
          </c:tx>
          <c:spPr>
            <a:solidFill>
              <a:srgbClr val="C0504D"/>
            </a:solidFill>
            <a:ln w="25400">
              <a:noFill/>
            </a:ln>
          </c:spPr>
          <c:cat>
            <c:numRef>
              <c:f>'wg wykształcenia'!$C$2:$J$2</c:f>
              <c:numCache>
                <c:formatCode>General</c:formatCode>
                <c:ptCount val="8"/>
                <c:pt idx="0">
                  <c:v>2008</c:v>
                </c:pt>
                <c:pt idx="1">
                  <c:v>2009</c:v>
                </c:pt>
                <c:pt idx="2">
                  <c:v>2010</c:v>
                </c:pt>
                <c:pt idx="3">
                  <c:v>2011</c:v>
                </c:pt>
                <c:pt idx="4">
                  <c:v>2012</c:v>
                </c:pt>
                <c:pt idx="5">
                  <c:v>2013</c:v>
                </c:pt>
                <c:pt idx="6">
                  <c:v>2014</c:v>
                </c:pt>
                <c:pt idx="7">
                  <c:v>2015</c:v>
                </c:pt>
              </c:numCache>
            </c:numRef>
          </c:cat>
          <c:val>
            <c:numRef>
              <c:f>'wg wykształcenia'!$C$4:$J$4</c:f>
              <c:numCache>
                <c:formatCode>#,##0</c:formatCode>
                <c:ptCount val="8"/>
                <c:pt idx="0">
                  <c:v>88</c:v>
                </c:pt>
                <c:pt idx="1">
                  <c:v>115</c:v>
                </c:pt>
                <c:pt idx="2">
                  <c:v>160</c:v>
                </c:pt>
                <c:pt idx="3" formatCode="General">
                  <c:v>180</c:v>
                </c:pt>
                <c:pt idx="4" formatCode="General">
                  <c:v>175</c:v>
                </c:pt>
                <c:pt idx="5">
                  <c:v>189</c:v>
                </c:pt>
                <c:pt idx="6">
                  <c:v>156</c:v>
                </c:pt>
                <c:pt idx="7" formatCode="General">
                  <c:v>141</c:v>
                </c:pt>
              </c:numCache>
            </c:numRef>
          </c:val>
        </c:ser>
        <c:ser>
          <c:idx val="2"/>
          <c:order val="2"/>
          <c:tx>
            <c:strRef>
              <c:f>'wg wykształcenia'!$B$5</c:f>
              <c:strCache>
                <c:ptCount val="1"/>
                <c:pt idx="0">
                  <c:v>policealne i średnie zawodowe</c:v>
                </c:pt>
              </c:strCache>
            </c:strRef>
          </c:tx>
          <c:spPr>
            <a:solidFill>
              <a:srgbClr val="9BBB59"/>
            </a:solidFill>
            <a:ln w="25400">
              <a:noFill/>
            </a:ln>
          </c:spPr>
          <c:cat>
            <c:numRef>
              <c:f>'wg wykształcenia'!$C$2:$J$2</c:f>
              <c:numCache>
                <c:formatCode>General</c:formatCode>
                <c:ptCount val="8"/>
                <c:pt idx="0">
                  <c:v>2008</c:v>
                </c:pt>
                <c:pt idx="1">
                  <c:v>2009</c:v>
                </c:pt>
                <c:pt idx="2">
                  <c:v>2010</c:v>
                </c:pt>
                <c:pt idx="3">
                  <c:v>2011</c:v>
                </c:pt>
                <c:pt idx="4">
                  <c:v>2012</c:v>
                </c:pt>
                <c:pt idx="5">
                  <c:v>2013</c:v>
                </c:pt>
                <c:pt idx="6">
                  <c:v>2014</c:v>
                </c:pt>
                <c:pt idx="7">
                  <c:v>2015</c:v>
                </c:pt>
              </c:numCache>
            </c:numRef>
          </c:cat>
          <c:val>
            <c:numRef>
              <c:f>'wg wykształcenia'!$C$5:$J$5</c:f>
              <c:numCache>
                <c:formatCode>#,##0</c:formatCode>
                <c:ptCount val="8"/>
                <c:pt idx="0">
                  <c:v>623</c:v>
                </c:pt>
                <c:pt idx="1">
                  <c:v>687</c:v>
                </c:pt>
                <c:pt idx="2">
                  <c:v>700</c:v>
                </c:pt>
                <c:pt idx="3" formatCode="General">
                  <c:v>782</c:v>
                </c:pt>
                <c:pt idx="4" formatCode="General">
                  <c:v>747</c:v>
                </c:pt>
                <c:pt idx="5">
                  <c:v>759</c:v>
                </c:pt>
                <c:pt idx="6">
                  <c:v>634</c:v>
                </c:pt>
                <c:pt idx="7" formatCode="General">
                  <c:v>539</c:v>
                </c:pt>
              </c:numCache>
            </c:numRef>
          </c:val>
        </c:ser>
        <c:ser>
          <c:idx val="3"/>
          <c:order val="3"/>
          <c:tx>
            <c:strRef>
              <c:f>'wg wykształcenia'!$B$6</c:f>
              <c:strCache>
                <c:ptCount val="1"/>
                <c:pt idx="0">
                  <c:v>średnie ogólnokształcące</c:v>
                </c:pt>
              </c:strCache>
            </c:strRef>
          </c:tx>
          <c:spPr>
            <a:solidFill>
              <a:srgbClr val="8064A2"/>
            </a:solidFill>
            <a:ln w="25400">
              <a:noFill/>
            </a:ln>
          </c:spPr>
          <c:cat>
            <c:numRef>
              <c:f>'wg wykształcenia'!$C$2:$J$2</c:f>
              <c:numCache>
                <c:formatCode>General</c:formatCode>
                <c:ptCount val="8"/>
                <c:pt idx="0">
                  <c:v>2008</c:v>
                </c:pt>
                <c:pt idx="1">
                  <c:v>2009</c:v>
                </c:pt>
                <c:pt idx="2">
                  <c:v>2010</c:v>
                </c:pt>
                <c:pt idx="3">
                  <c:v>2011</c:v>
                </c:pt>
                <c:pt idx="4">
                  <c:v>2012</c:v>
                </c:pt>
                <c:pt idx="5">
                  <c:v>2013</c:v>
                </c:pt>
                <c:pt idx="6">
                  <c:v>2014</c:v>
                </c:pt>
                <c:pt idx="7">
                  <c:v>2015</c:v>
                </c:pt>
              </c:numCache>
            </c:numRef>
          </c:cat>
          <c:val>
            <c:numRef>
              <c:f>'wg wykształcenia'!$C$6:$J$6</c:f>
              <c:numCache>
                <c:formatCode>#,##0</c:formatCode>
                <c:ptCount val="8"/>
                <c:pt idx="0">
                  <c:v>283</c:v>
                </c:pt>
                <c:pt idx="1">
                  <c:v>346</c:v>
                </c:pt>
                <c:pt idx="2">
                  <c:v>327</c:v>
                </c:pt>
                <c:pt idx="3">
                  <c:v>335</c:v>
                </c:pt>
                <c:pt idx="4" formatCode="General">
                  <c:v>343</c:v>
                </c:pt>
                <c:pt idx="5">
                  <c:v>301</c:v>
                </c:pt>
                <c:pt idx="6">
                  <c:v>269</c:v>
                </c:pt>
                <c:pt idx="7" formatCode="General">
                  <c:v>272</c:v>
                </c:pt>
              </c:numCache>
            </c:numRef>
          </c:val>
        </c:ser>
        <c:ser>
          <c:idx val="4"/>
          <c:order val="4"/>
          <c:tx>
            <c:strRef>
              <c:f>'wg wykształcenia'!$B$7</c:f>
              <c:strCache>
                <c:ptCount val="1"/>
                <c:pt idx="0">
                  <c:v>zasadnicze zawodowe</c:v>
                </c:pt>
              </c:strCache>
            </c:strRef>
          </c:tx>
          <c:spPr>
            <a:solidFill>
              <a:srgbClr val="4BACC6"/>
            </a:solidFill>
            <a:ln w="25400">
              <a:noFill/>
            </a:ln>
          </c:spPr>
          <c:cat>
            <c:numRef>
              <c:f>'wg wykształcenia'!$C$2:$J$2</c:f>
              <c:numCache>
                <c:formatCode>General</c:formatCode>
                <c:ptCount val="8"/>
                <c:pt idx="0">
                  <c:v>2008</c:v>
                </c:pt>
                <c:pt idx="1">
                  <c:v>2009</c:v>
                </c:pt>
                <c:pt idx="2">
                  <c:v>2010</c:v>
                </c:pt>
                <c:pt idx="3">
                  <c:v>2011</c:v>
                </c:pt>
                <c:pt idx="4">
                  <c:v>2012</c:v>
                </c:pt>
                <c:pt idx="5">
                  <c:v>2013</c:v>
                </c:pt>
                <c:pt idx="6">
                  <c:v>2014</c:v>
                </c:pt>
                <c:pt idx="7">
                  <c:v>2015</c:v>
                </c:pt>
              </c:numCache>
            </c:numRef>
          </c:cat>
          <c:val>
            <c:numRef>
              <c:f>'wg wykształcenia'!$C$7:$J$7</c:f>
              <c:numCache>
                <c:formatCode>#,##0</c:formatCode>
                <c:ptCount val="8"/>
                <c:pt idx="0">
                  <c:v>1146</c:v>
                </c:pt>
                <c:pt idx="1">
                  <c:v>1303</c:v>
                </c:pt>
                <c:pt idx="2">
                  <c:v>1388</c:v>
                </c:pt>
                <c:pt idx="3" formatCode="General">
                  <c:v>1335</c:v>
                </c:pt>
                <c:pt idx="4" formatCode="General">
                  <c:v>1314</c:v>
                </c:pt>
                <c:pt idx="5">
                  <c:v>1390</c:v>
                </c:pt>
                <c:pt idx="6">
                  <c:v>1139</c:v>
                </c:pt>
                <c:pt idx="7" formatCode="General">
                  <c:v>1011</c:v>
                </c:pt>
              </c:numCache>
            </c:numRef>
          </c:val>
        </c:ser>
        <c:ser>
          <c:idx val="5"/>
          <c:order val="5"/>
          <c:tx>
            <c:strRef>
              <c:f>'wg wykształcenia'!$B$8</c:f>
              <c:strCache>
                <c:ptCount val="1"/>
                <c:pt idx="0">
                  <c:v>gimnazjalne i poniżej</c:v>
                </c:pt>
              </c:strCache>
            </c:strRef>
          </c:tx>
          <c:spPr>
            <a:solidFill>
              <a:srgbClr val="F79646"/>
            </a:solidFill>
            <a:ln w="25400">
              <a:noFill/>
            </a:ln>
          </c:spPr>
          <c:cat>
            <c:numRef>
              <c:f>'wg wykształcenia'!$C$2:$J$2</c:f>
              <c:numCache>
                <c:formatCode>General</c:formatCode>
                <c:ptCount val="8"/>
                <c:pt idx="0">
                  <c:v>2008</c:v>
                </c:pt>
                <c:pt idx="1">
                  <c:v>2009</c:v>
                </c:pt>
                <c:pt idx="2">
                  <c:v>2010</c:v>
                </c:pt>
                <c:pt idx="3">
                  <c:v>2011</c:v>
                </c:pt>
                <c:pt idx="4">
                  <c:v>2012</c:v>
                </c:pt>
                <c:pt idx="5">
                  <c:v>2013</c:v>
                </c:pt>
                <c:pt idx="6">
                  <c:v>2014</c:v>
                </c:pt>
                <c:pt idx="7">
                  <c:v>2015</c:v>
                </c:pt>
              </c:numCache>
            </c:numRef>
          </c:cat>
          <c:val>
            <c:numRef>
              <c:f>'wg wykształcenia'!$C$8:$J$8</c:f>
              <c:numCache>
                <c:formatCode>#,##0</c:formatCode>
                <c:ptCount val="8"/>
                <c:pt idx="0">
                  <c:v>1000</c:v>
                </c:pt>
                <c:pt idx="1">
                  <c:v>1003</c:v>
                </c:pt>
                <c:pt idx="2">
                  <c:v>1033</c:v>
                </c:pt>
                <c:pt idx="3" formatCode="General">
                  <c:v>971</c:v>
                </c:pt>
                <c:pt idx="4" formatCode="General">
                  <c:v>936</c:v>
                </c:pt>
                <c:pt idx="5">
                  <c:v>958</c:v>
                </c:pt>
                <c:pt idx="6">
                  <c:v>860</c:v>
                </c:pt>
                <c:pt idx="7" formatCode="General">
                  <c:v>797</c:v>
                </c:pt>
              </c:numCache>
            </c:numRef>
          </c:val>
        </c:ser>
        <c:gapWidth val="219"/>
        <c:overlap val="-27"/>
        <c:axId val="144270848"/>
        <c:axId val="144272384"/>
      </c:barChart>
      <c:catAx>
        <c:axId val="144270848"/>
        <c:scaling>
          <c:orientation val="minMax"/>
        </c:scaling>
        <c:axPos val="b"/>
        <c:numFmt formatCode="General" sourceLinked="1"/>
        <c:maj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144272384"/>
        <c:crosses val="autoZero"/>
        <c:auto val="1"/>
        <c:lblAlgn val="ctr"/>
        <c:lblOffset val="100"/>
      </c:catAx>
      <c:valAx>
        <c:axId val="144272384"/>
        <c:scaling>
          <c:orientation val="minMax"/>
        </c:scaling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tickLblPos val="nextTo"/>
        <c:spPr>
          <a:ln w="9525">
            <a:noFill/>
          </a:ln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144270848"/>
        <c:crosses val="autoZero"/>
        <c:crossBetween val="between"/>
      </c:valAx>
      <c:spPr>
        <a:noFill/>
        <a:ln w="25400">
          <a:noFill/>
        </a:ln>
      </c:spPr>
    </c:plotArea>
    <c:legend>
      <c:legendPos val="r"/>
      <c:layout>
        <c:manualLayout>
          <c:xMode val="edge"/>
          <c:yMode val="edge"/>
          <c:x val="6.9765724507883861E-3"/>
          <c:y val="0.8762944439195115"/>
          <c:w val="0.9413729803874471"/>
          <c:h val="9.8988389692690526E-2"/>
        </c:manualLayout>
      </c:layout>
      <c:spPr>
        <a:noFill/>
        <a:ln w="25400">
          <a:noFill/>
        </a:ln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l-PL"/>
        </a:p>
      </c:txPr>
    </c:legend>
    <c:plotVisOnly val="1"/>
    <c:dispBlanksAs val="gap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pl-PL"/>
    </a:p>
  </c:txPr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pl-PL"/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pl-PL"/>
              <a:t>Liczba</a:t>
            </a:r>
            <a:r>
              <a:rPr lang="pl-PL" baseline="0"/>
              <a:t> bezrobotnych w powiecie sępoleńskin wg. okresu pozostawania bez pracy w latach 2008-2015</a:t>
            </a:r>
            <a:endParaRPr lang="pl-PL"/>
          </a:p>
        </c:rich>
      </c:tx>
      <c:layout>
        <c:manualLayout>
          <c:xMode val="edge"/>
          <c:yMode val="edge"/>
          <c:x val="0.10054752959801593"/>
          <c:y val="0"/>
        </c:manualLayout>
      </c:layout>
      <c:spPr>
        <a:noFill/>
        <a:ln w="25400">
          <a:noFill/>
        </a:ln>
      </c:spPr>
    </c:title>
    <c:plotArea>
      <c:layout>
        <c:manualLayout>
          <c:layoutTarget val="inner"/>
          <c:xMode val="edge"/>
          <c:yMode val="edge"/>
          <c:x val="5.5488425321242499E-2"/>
          <c:y val="0.17152676670133221"/>
          <c:w val="0.92713400753815822"/>
          <c:h val="0.65847089868483588"/>
        </c:manualLayout>
      </c:layout>
      <c:barChart>
        <c:barDir val="col"/>
        <c:grouping val="clustered"/>
        <c:ser>
          <c:idx val="0"/>
          <c:order val="0"/>
          <c:tx>
            <c:strRef>
              <c:f>'wg poz bez pracy'!$A$3</c:f>
              <c:strCache>
                <c:ptCount val="1"/>
                <c:pt idx="0">
                  <c:v>Zarejestowani ogółem</c:v>
                </c:pt>
              </c:strCache>
            </c:strRef>
          </c:tx>
          <c:spPr>
            <a:solidFill>
              <a:srgbClr val="4F81BD"/>
            </a:solidFill>
            <a:ln w="25400">
              <a:noFill/>
            </a:ln>
          </c:spPr>
          <c:cat>
            <c:numRef>
              <c:f>'wg poz bez pracy'!$B$2:$I$2</c:f>
              <c:numCache>
                <c:formatCode>General</c:formatCode>
                <c:ptCount val="8"/>
                <c:pt idx="0">
                  <c:v>2008</c:v>
                </c:pt>
                <c:pt idx="1">
                  <c:v>2009</c:v>
                </c:pt>
                <c:pt idx="2">
                  <c:v>2010</c:v>
                </c:pt>
                <c:pt idx="3">
                  <c:v>2011</c:v>
                </c:pt>
                <c:pt idx="4">
                  <c:v>2012</c:v>
                </c:pt>
                <c:pt idx="5">
                  <c:v>2013</c:v>
                </c:pt>
                <c:pt idx="6">
                  <c:v>2014</c:v>
                </c:pt>
                <c:pt idx="7">
                  <c:v>2015</c:v>
                </c:pt>
              </c:numCache>
            </c:numRef>
          </c:cat>
          <c:val>
            <c:numRef>
              <c:f>'wg poz bez pracy'!$B$3:$I$3</c:f>
              <c:numCache>
                <c:formatCode>#,##0</c:formatCode>
                <c:ptCount val="8"/>
                <c:pt idx="0">
                  <c:v>3140</c:v>
                </c:pt>
                <c:pt idx="1">
                  <c:v>3454</c:v>
                </c:pt>
                <c:pt idx="2">
                  <c:v>3608</c:v>
                </c:pt>
                <c:pt idx="3">
                  <c:v>3603</c:v>
                </c:pt>
                <c:pt idx="4">
                  <c:v>3515</c:v>
                </c:pt>
                <c:pt idx="5">
                  <c:v>3597</c:v>
                </c:pt>
                <c:pt idx="6">
                  <c:v>3058</c:v>
                </c:pt>
                <c:pt idx="7" formatCode="General">
                  <c:v>2760</c:v>
                </c:pt>
              </c:numCache>
            </c:numRef>
          </c:val>
        </c:ser>
        <c:ser>
          <c:idx val="1"/>
          <c:order val="1"/>
          <c:tx>
            <c:strRef>
              <c:f>'wg poz bez pracy'!$A$4</c:f>
              <c:strCache>
                <c:ptCount val="1"/>
                <c:pt idx="0">
                  <c:v>do 6 miesięcy</c:v>
                </c:pt>
              </c:strCache>
            </c:strRef>
          </c:tx>
          <c:spPr>
            <a:solidFill>
              <a:srgbClr val="C0504D"/>
            </a:solidFill>
            <a:ln w="25400">
              <a:noFill/>
            </a:ln>
          </c:spPr>
          <c:cat>
            <c:numRef>
              <c:f>'wg poz bez pracy'!$B$2:$I$2</c:f>
              <c:numCache>
                <c:formatCode>General</c:formatCode>
                <c:ptCount val="8"/>
                <c:pt idx="0">
                  <c:v>2008</c:v>
                </c:pt>
                <c:pt idx="1">
                  <c:v>2009</c:v>
                </c:pt>
                <c:pt idx="2">
                  <c:v>2010</c:v>
                </c:pt>
                <c:pt idx="3">
                  <c:v>2011</c:v>
                </c:pt>
                <c:pt idx="4">
                  <c:v>2012</c:v>
                </c:pt>
                <c:pt idx="5">
                  <c:v>2013</c:v>
                </c:pt>
                <c:pt idx="6">
                  <c:v>2014</c:v>
                </c:pt>
                <c:pt idx="7">
                  <c:v>2015</c:v>
                </c:pt>
              </c:numCache>
            </c:numRef>
          </c:cat>
          <c:val>
            <c:numRef>
              <c:f>'wg poz bez pracy'!$B$4:$I$4</c:f>
              <c:numCache>
                <c:formatCode>#,##0</c:formatCode>
                <c:ptCount val="8"/>
                <c:pt idx="0">
                  <c:v>1522</c:v>
                </c:pt>
                <c:pt idx="1">
                  <c:v>1848</c:v>
                </c:pt>
                <c:pt idx="2">
                  <c:v>2048</c:v>
                </c:pt>
                <c:pt idx="3">
                  <c:v>1856</c:v>
                </c:pt>
                <c:pt idx="4">
                  <c:v>1856</c:v>
                </c:pt>
                <c:pt idx="5">
                  <c:v>1829</c:v>
                </c:pt>
                <c:pt idx="6">
                  <c:v>1580</c:v>
                </c:pt>
                <c:pt idx="7" formatCode="General">
                  <c:v>1453</c:v>
                </c:pt>
              </c:numCache>
            </c:numRef>
          </c:val>
        </c:ser>
        <c:ser>
          <c:idx val="2"/>
          <c:order val="2"/>
          <c:tx>
            <c:strRef>
              <c:f>'wg poz bez pracy'!$A$5</c:f>
              <c:strCache>
                <c:ptCount val="1"/>
                <c:pt idx="0">
                  <c:v>6-12 miesięcy</c:v>
                </c:pt>
              </c:strCache>
            </c:strRef>
          </c:tx>
          <c:spPr>
            <a:solidFill>
              <a:srgbClr val="9BBB59"/>
            </a:solidFill>
            <a:ln w="25400">
              <a:noFill/>
            </a:ln>
          </c:spPr>
          <c:cat>
            <c:numRef>
              <c:f>'wg poz bez pracy'!$B$2:$I$2</c:f>
              <c:numCache>
                <c:formatCode>General</c:formatCode>
                <c:ptCount val="8"/>
                <c:pt idx="0">
                  <c:v>2008</c:v>
                </c:pt>
                <c:pt idx="1">
                  <c:v>2009</c:v>
                </c:pt>
                <c:pt idx="2">
                  <c:v>2010</c:v>
                </c:pt>
                <c:pt idx="3">
                  <c:v>2011</c:v>
                </c:pt>
                <c:pt idx="4">
                  <c:v>2012</c:v>
                </c:pt>
                <c:pt idx="5">
                  <c:v>2013</c:v>
                </c:pt>
                <c:pt idx="6">
                  <c:v>2014</c:v>
                </c:pt>
                <c:pt idx="7">
                  <c:v>2015</c:v>
                </c:pt>
              </c:numCache>
            </c:numRef>
          </c:cat>
          <c:val>
            <c:numRef>
              <c:f>'wg poz bez pracy'!$B$5:$I$5</c:f>
              <c:numCache>
                <c:formatCode>#,##0</c:formatCode>
                <c:ptCount val="8"/>
                <c:pt idx="0">
                  <c:v>494</c:v>
                </c:pt>
                <c:pt idx="1">
                  <c:v>698</c:v>
                </c:pt>
                <c:pt idx="2">
                  <c:v>595</c:v>
                </c:pt>
                <c:pt idx="3">
                  <c:v>608</c:v>
                </c:pt>
                <c:pt idx="4">
                  <c:v>589</c:v>
                </c:pt>
                <c:pt idx="5">
                  <c:v>627</c:v>
                </c:pt>
                <c:pt idx="6">
                  <c:v>428</c:v>
                </c:pt>
                <c:pt idx="7" formatCode="General">
                  <c:v>455</c:v>
                </c:pt>
              </c:numCache>
            </c:numRef>
          </c:val>
        </c:ser>
        <c:ser>
          <c:idx val="3"/>
          <c:order val="3"/>
          <c:tx>
            <c:strRef>
              <c:f>'wg poz bez pracy'!$A$6</c:f>
              <c:strCache>
                <c:ptCount val="1"/>
                <c:pt idx="0">
                  <c:v>12-24 miesiące</c:v>
                </c:pt>
              </c:strCache>
            </c:strRef>
          </c:tx>
          <c:spPr>
            <a:solidFill>
              <a:srgbClr val="8064A2"/>
            </a:solidFill>
            <a:ln w="25400">
              <a:noFill/>
            </a:ln>
          </c:spPr>
          <c:cat>
            <c:numRef>
              <c:f>'wg poz bez pracy'!$B$2:$I$2</c:f>
              <c:numCache>
                <c:formatCode>General</c:formatCode>
                <c:ptCount val="8"/>
                <c:pt idx="0">
                  <c:v>2008</c:v>
                </c:pt>
                <c:pt idx="1">
                  <c:v>2009</c:v>
                </c:pt>
                <c:pt idx="2">
                  <c:v>2010</c:v>
                </c:pt>
                <c:pt idx="3">
                  <c:v>2011</c:v>
                </c:pt>
                <c:pt idx="4">
                  <c:v>2012</c:v>
                </c:pt>
                <c:pt idx="5">
                  <c:v>2013</c:v>
                </c:pt>
                <c:pt idx="6">
                  <c:v>2014</c:v>
                </c:pt>
                <c:pt idx="7">
                  <c:v>2015</c:v>
                </c:pt>
              </c:numCache>
            </c:numRef>
          </c:cat>
          <c:val>
            <c:numRef>
              <c:f>'wg poz bez pracy'!$B$6:$I$6</c:f>
              <c:numCache>
                <c:formatCode>#,##0</c:formatCode>
                <c:ptCount val="8"/>
                <c:pt idx="0">
                  <c:v>431</c:v>
                </c:pt>
                <c:pt idx="1">
                  <c:v>436</c:v>
                </c:pt>
                <c:pt idx="2">
                  <c:v>554</c:v>
                </c:pt>
                <c:pt idx="3">
                  <c:v>656</c:v>
                </c:pt>
                <c:pt idx="4">
                  <c:v>550</c:v>
                </c:pt>
                <c:pt idx="5">
                  <c:v>584</c:v>
                </c:pt>
                <c:pt idx="6">
                  <c:v>487</c:v>
                </c:pt>
                <c:pt idx="7" formatCode="General">
                  <c:v>350</c:v>
                </c:pt>
              </c:numCache>
            </c:numRef>
          </c:val>
        </c:ser>
        <c:ser>
          <c:idx val="4"/>
          <c:order val="4"/>
          <c:tx>
            <c:strRef>
              <c:f>'wg poz bez pracy'!$A$7</c:f>
              <c:strCache>
                <c:ptCount val="1"/>
                <c:pt idx="0">
                  <c:v>pow. 24 miesięcy</c:v>
                </c:pt>
              </c:strCache>
            </c:strRef>
          </c:tx>
          <c:spPr>
            <a:solidFill>
              <a:srgbClr val="4BACC6"/>
            </a:solidFill>
            <a:ln w="25400">
              <a:noFill/>
            </a:ln>
          </c:spPr>
          <c:cat>
            <c:numRef>
              <c:f>'wg poz bez pracy'!$B$2:$I$2</c:f>
              <c:numCache>
                <c:formatCode>General</c:formatCode>
                <c:ptCount val="8"/>
                <c:pt idx="0">
                  <c:v>2008</c:v>
                </c:pt>
                <c:pt idx="1">
                  <c:v>2009</c:v>
                </c:pt>
                <c:pt idx="2">
                  <c:v>2010</c:v>
                </c:pt>
                <c:pt idx="3">
                  <c:v>2011</c:v>
                </c:pt>
                <c:pt idx="4">
                  <c:v>2012</c:v>
                </c:pt>
                <c:pt idx="5">
                  <c:v>2013</c:v>
                </c:pt>
                <c:pt idx="6">
                  <c:v>2014</c:v>
                </c:pt>
                <c:pt idx="7">
                  <c:v>2015</c:v>
                </c:pt>
              </c:numCache>
            </c:numRef>
          </c:cat>
          <c:val>
            <c:numRef>
              <c:f>'wg poz bez pracy'!$B$7:$I$7</c:f>
              <c:numCache>
                <c:formatCode>#,##0</c:formatCode>
                <c:ptCount val="8"/>
                <c:pt idx="0">
                  <c:v>693</c:v>
                </c:pt>
                <c:pt idx="1">
                  <c:v>472</c:v>
                </c:pt>
                <c:pt idx="2">
                  <c:v>411</c:v>
                </c:pt>
                <c:pt idx="3">
                  <c:v>483</c:v>
                </c:pt>
                <c:pt idx="4">
                  <c:v>520</c:v>
                </c:pt>
                <c:pt idx="5">
                  <c:v>557</c:v>
                </c:pt>
                <c:pt idx="6">
                  <c:v>563</c:v>
                </c:pt>
                <c:pt idx="7" formatCode="General">
                  <c:v>502</c:v>
                </c:pt>
              </c:numCache>
            </c:numRef>
          </c:val>
        </c:ser>
        <c:gapWidth val="219"/>
        <c:overlap val="-27"/>
        <c:axId val="144714752"/>
        <c:axId val="144724736"/>
      </c:barChart>
      <c:catAx>
        <c:axId val="144714752"/>
        <c:scaling>
          <c:orientation val="minMax"/>
        </c:scaling>
        <c:axPos val="b"/>
        <c:numFmt formatCode="General" sourceLinked="1"/>
        <c:maj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144724736"/>
        <c:crosses val="autoZero"/>
        <c:auto val="1"/>
        <c:lblAlgn val="ctr"/>
        <c:lblOffset val="100"/>
      </c:catAx>
      <c:valAx>
        <c:axId val="144724736"/>
        <c:scaling>
          <c:orientation val="minMax"/>
        </c:scaling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tickLblPos val="nextTo"/>
        <c:spPr>
          <a:ln w="9525">
            <a:noFill/>
          </a:ln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144714752"/>
        <c:crosses val="autoZero"/>
        <c:crossBetween val="between"/>
      </c:valAx>
      <c:spPr>
        <a:noFill/>
        <a:ln w="25400">
          <a:noFill/>
        </a:ln>
      </c:spPr>
    </c:plotArea>
    <c:legend>
      <c:legendPos val="r"/>
      <c:layout>
        <c:manualLayout>
          <c:xMode val="edge"/>
          <c:yMode val="edge"/>
          <c:x val="0.1622859349122539"/>
          <c:y val="0.91684087053353702"/>
          <c:w val="0.72389795120944933"/>
          <c:h val="5.8212117305375073E-2"/>
        </c:manualLayout>
      </c:layout>
      <c:spPr>
        <a:noFill/>
        <a:ln w="25400">
          <a:noFill/>
        </a:ln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l-PL"/>
        </a:p>
      </c:txPr>
    </c:legend>
    <c:plotVisOnly val="1"/>
    <c:dispBlanksAs val="gap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pl-PL"/>
    </a:p>
  </c:txPr>
  <c:externalData r:id="rId1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pl-PL"/>
              <a:t>Liczba bezrobotnych w powiecie sępoleńskim według wieku</a:t>
            </a:r>
            <a:r>
              <a:rPr lang="pl-PL" baseline="0"/>
              <a:t> w latach 2008-2015</a:t>
            </a:r>
            <a:endParaRPr lang="pl-PL"/>
          </a:p>
        </c:rich>
      </c:tx>
      <c:layout>
        <c:manualLayout>
          <c:xMode val="edge"/>
          <c:yMode val="edge"/>
          <c:x val="0.11878432434713149"/>
          <c:y val="4.3495828505827387E-2"/>
        </c:manualLayout>
      </c:layout>
      <c:spPr>
        <a:noFill/>
        <a:ln w="25400">
          <a:noFill/>
        </a:ln>
      </c:spPr>
    </c:title>
    <c:plotArea>
      <c:layout>
        <c:manualLayout>
          <c:layoutTarget val="inner"/>
          <c:xMode val="edge"/>
          <c:yMode val="edge"/>
          <c:x val="6.7945952384506486E-2"/>
          <c:y val="0.14441517080112834"/>
          <c:w val="0.89358053895434753"/>
          <c:h val="0.6136662725305666"/>
        </c:manualLayout>
      </c:layout>
      <c:barChart>
        <c:barDir val="col"/>
        <c:grouping val="clustered"/>
        <c:ser>
          <c:idx val="0"/>
          <c:order val="0"/>
          <c:tx>
            <c:strRef>
              <c:f>'wg wieku2'!$B$4</c:f>
              <c:strCache>
                <c:ptCount val="1"/>
                <c:pt idx="0">
                  <c:v>Zarejestrowani ogółem</c:v>
                </c:pt>
              </c:strCache>
            </c:strRef>
          </c:tx>
          <c:spPr>
            <a:solidFill>
              <a:srgbClr val="4F81BD"/>
            </a:solidFill>
            <a:ln w="25400">
              <a:noFill/>
            </a:ln>
          </c:spPr>
          <c:cat>
            <c:numRef>
              <c:f>'wg wieku2'!$C$3:$J$3</c:f>
              <c:numCache>
                <c:formatCode>General</c:formatCode>
                <c:ptCount val="8"/>
                <c:pt idx="0">
                  <c:v>2008</c:v>
                </c:pt>
                <c:pt idx="1">
                  <c:v>2009</c:v>
                </c:pt>
                <c:pt idx="2">
                  <c:v>2010</c:v>
                </c:pt>
                <c:pt idx="3">
                  <c:v>2011</c:v>
                </c:pt>
                <c:pt idx="4">
                  <c:v>2012</c:v>
                </c:pt>
                <c:pt idx="5">
                  <c:v>2013</c:v>
                </c:pt>
                <c:pt idx="6">
                  <c:v>2014</c:v>
                </c:pt>
                <c:pt idx="7">
                  <c:v>2015</c:v>
                </c:pt>
              </c:numCache>
            </c:numRef>
          </c:cat>
          <c:val>
            <c:numRef>
              <c:f>'wg wieku2'!$C$4:$J$4</c:f>
              <c:numCache>
                <c:formatCode>#,##0</c:formatCode>
                <c:ptCount val="8"/>
                <c:pt idx="0">
                  <c:v>3140</c:v>
                </c:pt>
                <c:pt idx="1">
                  <c:v>3454</c:v>
                </c:pt>
                <c:pt idx="2" formatCode="General">
                  <c:v>3608</c:v>
                </c:pt>
                <c:pt idx="3" formatCode="General">
                  <c:v>3603</c:v>
                </c:pt>
                <c:pt idx="4" formatCode="General">
                  <c:v>3515</c:v>
                </c:pt>
                <c:pt idx="5" formatCode="General">
                  <c:v>3597</c:v>
                </c:pt>
                <c:pt idx="6" formatCode="General">
                  <c:v>3058</c:v>
                </c:pt>
                <c:pt idx="7" formatCode="General">
                  <c:v>2760</c:v>
                </c:pt>
              </c:numCache>
            </c:numRef>
          </c:val>
        </c:ser>
        <c:ser>
          <c:idx val="1"/>
          <c:order val="1"/>
          <c:tx>
            <c:strRef>
              <c:f>'wg wieku2'!$B$5</c:f>
              <c:strCache>
                <c:ptCount val="1"/>
                <c:pt idx="0">
                  <c:v>w wieku 18-24</c:v>
                </c:pt>
              </c:strCache>
            </c:strRef>
          </c:tx>
          <c:spPr>
            <a:solidFill>
              <a:srgbClr val="C0504D"/>
            </a:solidFill>
            <a:ln w="25400">
              <a:noFill/>
            </a:ln>
          </c:spPr>
          <c:cat>
            <c:numRef>
              <c:f>'wg wieku2'!$C$3:$J$3</c:f>
              <c:numCache>
                <c:formatCode>General</c:formatCode>
                <c:ptCount val="8"/>
                <c:pt idx="0">
                  <c:v>2008</c:v>
                </c:pt>
                <c:pt idx="1">
                  <c:v>2009</c:v>
                </c:pt>
                <c:pt idx="2">
                  <c:v>2010</c:v>
                </c:pt>
                <c:pt idx="3">
                  <c:v>2011</c:v>
                </c:pt>
                <c:pt idx="4">
                  <c:v>2012</c:v>
                </c:pt>
                <c:pt idx="5">
                  <c:v>2013</c:v>
                </c:pt>
                <c:pt idx="6">
                  <c:v>2014</c:v>
                </c:pt>
                <c:pt idx="7">
                  <c:v>2015</c:v>
                </c:pt>
              </c:numCache>
            </c:numRef>
          </c:cat>
          <c:val>
            <c:numRef>
              <c:f>'wg wieku2'!$C$5:$J$5</c:f>
              <c:numCache>
                <c:formatCode>#,##0</c:formatCode>
                <c:ptCount val="8"/>
                <c:pt idx="0">
                  <c:v>719</c:v>
                </c:pt>
                <c:pt idx="1">
                  <c:v>839</c:v>
                </c:pt>
                <c:pt idx="2" formatCode="General">
                  <c:v>920</c:v>
                </c:pt>
                <c:pt idx="3">
                  <c:v>938</c:v>
                </c:pt>
                <c:pt idx="4">
                  <c:v>861</c:v>
                </c:pt>
                <c:pt idx="5">
                  <c:v>819</c:v>
                </c:pt>
                <c:pt idx="6">
                  <c:v>573</c:v>
                </c:pt>
                <c:pt idx="7" formatCode="General">
                  <c:v>517</c:v>
                </c:pt>
              </c:numCache>
            </c:numRef>
          </c:val>
        </c:ser>
        <c:ser>
          <c:idx val="2"/>
          <c:order val="2"/>
          <c:tx>
            <c:strRef>
              <c:f>'wg wieku2'!$B$6</c:f>
              <c:strCache>
                <c:ptCount val="1"/>
                <c:pt idx="0">
                  <c:v>w wieku 25-34</c:v>
                </c:pt>
              </c:strCache>
            </c:strRef>
          </c:tx>
          <c:spPr>
            <a:solidFill>
              <a:srgbClr val="9BBB59"/>
            </a:solidFill>
            <a:ln w="25400">
              <a:noFill/>
            </a:ln>
          </c:spPr>
          <c:cat>
            <c:numRef>
              <c:f>'wg wieku2'!$C$3:$J$3</c:f>
              <c:numCache>
                <c:formatCode>General</c:formatCode>
                <c:ptCount val="8"/>
                <c:pt idx="0">
                  <c:v>2008</c:v>
                </c:pt>
                <c:pt idx="1">
                  <c:v>2009</c:v>
                </c:pt>
                <c:pt idx="2">
                  <c:v>2010</c:v>
                </c:pt>
                <c:pt idx="3">
                  <c:v>2011</c:v>
                </c:pt>
                <c:pt idx="4">
                  <c:v>2012</c:v>
                </c:pt>
                <c:pt idx="5">
                  <c:v>2013</c:v>
                </c:pt>
                <c:pt idx="6">
                  <c:v>2014</c:v>
                </c:pt>
                <c:pt idx="7">
                  <c:v>2015</c:v>
                </c:pt>
              </c:numCache>
            </c:numRef>
          </c:cat>
          <c:val>
            <c:numRef>
              <c:f>'wg wieku2'!$C$6:$J$6</c:f>
              <c:numCache>
                <c:formatCode>#,##0</c:formatCode>
                <c:ptCount val="8"/>
                <c:pt idx="0">
                  <c:v>831</c:v>
                </c:pt>
                <c:pt idx="1">
                  <c:v>912</c:v>
                </c:pt>
                <c:pt idx="2" formatCode="General">
                  <c:v>947</c:v>
                </c:pt>
                <c:pt idx="3" formatCode="General">
                  <c:v>955</c:v>
                </c:pt>
                <c:pt idx="4" formatCode="General">
                  <c:v>998</c:v>
                </c:pt>
                <c:pt idx="5" formatCode="General">
                  <c:v>1001</c:v>
                </c:pt>
                <c:pt idx="6" formatCode="General">
                  <c:v>872</c:v>
                </c:pt>
                <c:pt idx="7" formatCode="General">
                  <c:v>803</c:v>
                </c:pt>
              </c:numCache>
            </c:numRef>
          </c:val>
        </c:ser>
        <c:ser>
          <c:idx val="3"/>
          <c:order val="3"/>
          <c:tx>
            <c:strRef>
              <c:f>'wg wieku2'!$B$7</c:f>
              <c:strCache>
                <c:ptCount val="1"/>
                <c:pt idx="0">
                  <c:v>w wieku 35-44</c:v>
                </c:pt>
              </c:strCache>
            </c:strRef>
          </c:tx>
          <c:spPr>
            <a:solidFill>
              <a:srgbClr val="8064A2"/>
            </a:solidFill>
            <a:ln w="25400">
              <a:noFill/>
            </a:ln>
          </c:spPr>
          <c:cat>
            <c:numRef>
              <c:f>'wg wieku2'!$C$3:$J$3</c:f>
              <c:numCache>
                <c:formatCode>General</c:formatCode>
                <c:ptCount val="8"/>
                <c:pt idx="0">
                  <c:v>2008</c:v>
                </c:pt>
                <c:pt idx="1">
                  <c:v>2009</c:v>
                </c:pt>
                <c:pt idx="2">
                  <c:v>2010</c:v>
                </c:pt>
                <c:pt idx="3">
                  <c:v>2011</c:v>
                </c:pt>
                <c:pt idx="4">
                  <c:v>2012</c:v>
                </c:pt>
                <c:pt idx="5">
                  <c:v>2013</c:v>
                </c:pt>
                <c:pt idx="6">
                  <c:v>2014</c:v>
                </c:pt>
                <c:pt idx="7">
                  <c:v>2015</c:v>
                </c:pt>
              </c:numCache>
            </c:numRef>
          </c:cat>
          <c:val>
            <c:numRef>
              <c:f>'wg wieku2'!$C$7:$J$7</c:f>
              <c:numCache>
                <c:formatCode>General</c:formatCode>
                <c:ptCount val="8"/>
                <c:pt idx="0">
                  <c:v>583</c:v>
                </c:pt>
                <c:pt idx="1">
                  <c:v>653</c:v>
                </c:pt>
                <c:pt idx="2">
                  <c:v>704</c:v>
                </c:pt>
                <c:pt idx="3">
                  <c:v>671</c:v>
                </c:pt>
                <c:pt idx="4">
                  <c:v>674</c:v>
                </c:pt>
                <c:pt idx="5">
                  <c:v>706</c:v>
                </c:pt>
                <c:pt idx="6">
                  <c:v>631</c:v>
                </c:pt>
                <c:pt idx="7">
                  <c:v>559</c:v>
                </c:pt>
              </c:numCache>
            </c:numRef>
          </c:val>
        </c:ser>
        <c:ser>
          <c:idx val="4"/>
          <c:order val="4"/>
          <c:tx>
            <c:strRef>
              <c:f>'wg wieku2'!$B$8</c:f>
              <c:strCache>
                <c:ptCount val="1"/>
                <c:pt idx="0">
                  <c:v>w wieku 45-54</c:v>
                </c:pt>
              </c:strCache>
            </c:strRef>
          </c:tx>
          <c:spPr>
            <a:solidFill>
              <a:srgbClr val="4BACC6"/>
            </a:solidFill>
            <a:ln w="25400">
              <a:noFill/>
            </a:ln>
          </c:spPr>
          <c:cat>
            <c:numRef>
              <c:f>'wg wieku2'!$C$3:$J$3</c:f>
              <c:numCache>
                <c:formatCode>General</c:formatCode>
                <c:ptCount val="8"/>
                <c:pt idx="0">
                  <c:v>2008</c:v>
                </c:pt>
                <c:pt idx="1">
                  <c:v>2009</c:v>
                </c:pt>
                <c:pt idx="2">
                  <c:v>2010</c:v>
                </c:pt>
                <c:pt idx="3">
                  <c:v>2011</c:v>
                </c:pt>
                <c:pt idx="4">
                  <c:v>2012</c:v>
                </c:pt>
                <c:pt idx="5">
                  <c:v>2013</c:v>
                </c:pt>
                <c:pt idx="6">
                  <c:v>2014</c:v>
                </c:pt>
                <c:pt idx="7">
                  <c:v>2015</c:v>
                </c:pt>
              </c:numCache>
            </c:numRef>
          </c:cat>
          <c:val>
            <c:numRef>
              <c:f>'wg wieku2'!$C$8:$J$8</c:f>
              <c:numCache>
                <c:formatCode>General</c:formatCode>
                <c:ptCount val="8"/>
                <c:pt idx="0">
                  <c:v>772</c:v>
                </c:pt>
                <c:pt idx="1">
                  <c:v>794</c:v>
                </c:pt>
                <c:pt idx="2">
                  <c:v>743</c:v>
                </c:pt>
                <c:pt idx="3">
                  <c:v>695</c:v>
                </c:pt>
                <c:pt idx="4">
                  <c:v>635</c:v>
                </c:pt>
                <c:pt idx="5">
                  <c:v>645</c:v>
                </c:pt>
                <c:pt idx="6">
                  <c:v>554</c:v>
                </c:pt>
                <c:pt idx="7">
                  <c:v>486</c:v>
                </c:pt>
              </c:numCache>
            </c:numRef>
          </c:val>
        </c:ser>
        <c:ser>
          <c:idx val="5"/>
          <c:order val="5"/>
          <c:tx>
            <c:strRef>
              <c:f>'wg wieku2'!$B$9</c:f>
              <c:strCache>
                <c:ptCount val="1"/>
                <c:pt idx="0">
                  <c:v>w wieku 55-59</c:v>
                </c:pt>
              </c:strCache>
            </c:strRef>
          </c:tx>
          <c:spPr>
            <a:solidFill>
              <a:srgbClr val="F79646"/>
            </a:solidFill>
            <a:ln w="25400">
              <a:noFill/>
            </a:ln>
          </c:spPr>
          <c:cat>
            <c:numRef>
              <c:f>'wg wieku2'!$C$3:$J$3</c:f>
              <c:numCache>
                <c:formatCode>General</c:formatCode>
                <c:ptCount val="8"/>
                <c:pt idx="0">
                  <c:v>2008</c:v>
                </c:pt>
                <c:pt idx="1">
                  <c:v>2009</c:v>
                </c:pt>
                <c:pt idx="2">
                  <c:v>2010</c:v>
                </c:pt>
                <c:pt idx="3">
                  <c:v>2011</c:v>
                </c:pt>
                <c:pt idx="4">
                  <c:v>2012</c:v>
                </c:pt>
                <c:pt idx="5">
                  <c:v>2013</c:v>
                </c:pt>
                <c:pt idx="6">
                  <c:v>2014</c:v>
                </c:pt>
                <c:pt idx="7">
                  <c:v>2015</c:v>
                </c:pt>
              </c:numCache>
            </c:numRef>
          </c:cat>
          <c:val>
            <c:numRef>
              <c:f>'wg wieku2'!$C$9:$J$9</c:f>
              <c:numCache>
                <c:formatCode>General</c:formatCode>
                <c:ptCount val="8"/>
                <c:pt idx="0">
                  <c:v>218</c:v>
                </c:pt>
                <c:pt idx="1">
                  <c:v>233</c:v>
                </c:pt>
                <c:pt idx="2">
                  <c:v>257</c:v>
                </c:pt>
                <c:pt idx="3">
                  <c:v>280</c:v>
                </c:pt>
                <c:pt idx="4">
                  <c:v>283</c:v>
                </c:pt>
                <c:pt idx="5">
                  <c:v>338</c:v>
                </c:pt>
                <c:pt idx="6">
                  <c:v>313</c:v>
                </c:pt>
                <c:pt idx="7">
                  <c:v>269</c:v>
                </c:pt>
              </c:numCache>
            </c:numRef>
          </c:val>
        </c:ser>
        <c:ser>
          <c:idx val="6"/>
          <c:order val="6"/>
          <c:tx>
            <c:strRef>
              <c:f>'wg wieku2'!$B$10</c:f>
              <c:strCache>
                <c:ptCount val="1"/>
                <c:pt idx="0">
                  <c:v>powyżej 60 r. ż.</c:v>
                </c:pt>
              </c:strCache>
            </c:strRef>
          </c:tx>
          <c:spPr>
            <a:solidFill>
              <a:schemeClr val="accent1">
                <a:lumMod val="60000"/>
              </a:schemeClr>
            </a:solidFill>
            <a:ln>
              <a:noFill/>
            </a:ln>
            <a:effectLst/>
          </c:spPr>
          <c:cat>
            <c:numRef>
              <c:f>'wg wieku2'!$C$3:$J$3</c:f>
              <c:numCache>
                <c:formatCode>General</c:formatCode>
                <c:ptCount val="8"/>
                <c:pt idx="0">
                  <c:v>2008</c:v>
                </c:pt>
                <c:pt idx="1">
                  <c:v>2009</c:v>
                </c:pt>
                <c:pt idx="2">
                  <c:v>2010</c:v>
                </c:pt>
                <c:pt idx="3">
                  <c:v>2011</c:v>
                </c:pt>
                <c:pt idx="4">
                  <c:v>2012</c:v>
                </c:pt>
                <c:pt idx="5">
                  <c:v>2013</c:v>
                </c:pt>
                <c:pt idx="6">
                  <c:v>2014</c:v>
                </c:pt>
                <c:pt idx="7">
                  <c:v>2015</c:v>
                </c:pt>
              </c:numCache>
            </c:numRef>
          </c:cat>
          <c:val>
            <c:numRef>
              <c:f>'wg wieku2'!$C$10:$J$10</c:f>
              <c:numCache>
                <c:formatCode>General</c:formatCode>
                <c:ptCount val="8"/>
                <c:pt idx="0">
                  <c:v>17</c:v>
                </c:pt>
                <c:pt idx="1">
                  <c:v>23</c:v>
                </c:pt>
                <c:pt idx="2">
                  <c:v>37</c:v>
                </c:pt>
                <c:pt idx="3">
                  <c:v>64</c:v>
                </c:pt>
                <c:pt idx="4">
                  <c:v>64</c:v>
                </c:pt>
                <c:pt idx="5">
                  <c:v>88</c:v>
                </c:pt>
                <c:pt idx="6">
                  <c:v>115</c:v>
                </c:pt>
                <c:pt idx="7">
                  <c:v>126</c:v>
                </c:pt>
              </c:numCache>
            </c:numRef>
          </c:val>
        </c:ser>
        <c:gapWidth val="219"/>
        <c:overlap val="-27"/>
        <c:axId val="145495936"/>
        <c:axId val="145497472"/>
      </c:barChart>
      <c:catAx>
        <c:axId val="145495936"/>
        <c:scaling>
          <c:orientation val="minMax"/>
        </c:scaling>
        <c:axPos val="b"/>
        <c:numFmt formatCode="General" sourceLinked="1"/>
        <c:maj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145497472"/>
        <c:crosses val="autoZero"/>
        <c:auto val="1"/>
        <c:lblAlgn val="ctr"/>
        <c:lblOffset val="100"/>
      </c:catAx>
      <c:valAx>
        <c:axId val="145497472"/>
        <c:scaling>
          <c:orientation val="minMax"/>
        </c:scaling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tickLblPos val="nextTo"/>
        <c:spPr>
          <a:ln w="9525">
            <a:noFill/>
          </a:ln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145495936"/>
        <c:crosses val="autoZero"/>
        <c:crossBetween val="between"/>
      </c:valAx>
      <c:spPr>
        <a:noFill/>
        <a:ln w="25400">
          <a:noFill/>
        </a:ln>
      </c:spPr>
    </c:plotArea>
    <c:legend>
      <c:legendPos val="r"/>
      <c:layout>
        <c:manualLayout>
          <c:xMode val="edge"/>
          <c:yMode val="edge"/>
          <c:x val="1.8863674411577783E-2"/>
          <c:y val="0.89485335810720756"/>
          <c:w val="0.96109533032356731"/>
          <c:h val="7.9362248781013306E-2"/>
        </c:manualLayout>
      </c:layout>
      <c:spPr>
        <a:noFill/>
        <a:ln w="25400">
          <a:noFill/>
        </a:ln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l-PL"/>
        </a:p>
      </c:txPr>
    </c:legend>
    <c:plotVisOnly val="1"/>
    <c:dispBlanksAs val="gap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pl-PL"/>
    </a:p>
  </c:txPr>
  <c:externalData r:id="rId2"/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6"/>
            <a:ext cx="4301859" cy="339725"/>
          </a:xfrm>
          <a:prstGeom prst="rect">
            <a:avLst/>
          </a:prstGeom>
        </p:spPr>
        <p:txBody>
          <a:bodyPr vert="horz" lIns="91425" tIns="45714" rIns="91425" bIns="45714" rtlCol="0"/>
          <a:lstStyle>
            <a:lvl1pPr algn="l">
              <a:defRPr sz="1200"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quarter" idx="1"/>
          </p:nvPr>
        </p:nvSpPr>
        <p:spPr>
          <a:xfrm>
            <a:off x="5621625" y="6"/>
            <a:ext cx="4303438" cy="339725"/>
          </a:xfrm>
          <a:prstGeom prst="rect">
            <a:avLst/>
          </a:prstGeom>
        </p:spPr>
        <p:txBody>
          <a:bodyPr vert="horz" lIns="91425" tIns="45714" rIns="91425" bIns="45714" rtlCol="0"/>
          <a:lstStyle>
            <a:lvl1pPr algn="r">
              <a:defRPr sz="1200"/>
            </a:lvl1pPr>
          </a:lstStyle>
          <a:p>
            <a:pPr>
              <a:defRPr/>
            </a:pPr>
            <a:fld id="{161C3E80-C7EB-4152-8AA1-E4AC31A5003A}" type="datetimeFigureOut">
              <a:rPr lang="pl-PL"/>
              <a:pPr>
                <a:defRPr/>
              </a:pPr>
              <a:t>2016-02-22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2"/>
          </p:nvPr>
        </p:nvSpPr>
        <p:spPr>
          <a:xfrm>
            <a:off x="0" y="6456371"/>
            <a:ext cx="4301859" cy="339725"/>
          </a:xfrm>
          <a:prstGeom prst="rect">
            <a:avLst/>
          </a:prstGeom>
        </p:spPr>
        <p:txBody>
          <a:bodyPr vert="horz" lIns="91425" tIns="45714" rIns="91425" bIns="45714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3"/>
          </p:nvPr>
        </p:nvSpPr>
        <p:spPr>
          <a:xfrm>
            <a:off x="5621625" y="6456371"/>
            <a:ext cx="4303438" cy="339725"/>
          </a:xfrm>
          <a:prstGeom prst="rect">
            <a:avLst/>
          </a:prstGeom>
        </p:spPr>
        <p:txBody>
          <a:bodyPr vert="horz" lIns="91425" tIns="45714" rIns="91425" bIns="45714" rtlCol="0" anchor="b"/>
          <a:lstStyle>
            <a:lvl1pPr algn="r">
              <a:defRPr sz="1200"/>
            </a:lvl1pPr>
          </a:lstStyle>
          <a:p>
            <a:pPr>
              <a:defRPr/>
            </a:pPr>
            <a:fld id="{76ABD86C-FBD1-4533-A3C6-BA426F26BAF7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xmlns="" val="1724218155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6"/>
            <a:ext cx="4301859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5" tIns="45714" rIns="91425" bIns="45714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621625" y="6"/>
            <a:ext cx="4303438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5" tIns="45714" rIns="91425" bIns="45714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922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265488" y="509588"/>
            <a:ext cx="3397250" cy="25495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91401" y="3228983"/>
            <a:ext cx="7943836" cy="305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5" tIns="45714" rIns="91425" bIns="4571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noProof="0" smtClean="0"/>
              <a:t>Kliknij, aby edytować style wzorca tekstu</a:t>
            </a:r>
          </a:p>
          <a:p>
            <a:pPr lvl="1"/>
            <a:r>
              <a:rPr lang="pl-PL" noProof="0" smtClean="0"/>
              <a:t>Drugi poziom</a:t>
            </a:r>
          </a:p>
          <a:p>
            <a:pPr lvl="2"/>
            <a:r>
              <a:rPr lang="pl-PL" noProof="0" smtClean="0"/>
              <a:t>Trzeci poziom</a:t>
            </a:r>
          </a:p>
          <a:p>
            <a:pPr lvl="3"/>
            <a:r>
              <a:rPr lang="pl-PL" noProof="0" smtClean="0"/>
              <a:t>Czwarty poziom</a:t>
            </a:r>
          </a:p>
          <a:p>
            <a:pPr lvl="4"/>
            <a:r>
              <a:rPr lang="pl-PL" noProof="0" smtClean="0"/>
              <a:t>Piąty poziom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456371"/>
            <a:ext cx="4301859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5" tIns="45714" rIns="91425" bIns="45714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621625" y="6456371"/>
            <a:ext cx="4303438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5" tIns="45714" rIns="91425" bIns="45714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fld id="{9CF0FBBD-90F2-4F30-9713-5263D423D4F9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xmlns="" val="3457237356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l-PL" dirty="0" smtClean="0"/>
              <a:t>Zmieni się kwota</a:t>
            </a:r>
            <a:r>
              <a:rPr lang="pl-PL" baseline="0" dirty="0" smtClean="0"/>
              <a:t> nr 7 i prawdopodobnie nr 8. - trwają negocjacje z WUP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xmlns="" val="381972738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</p:spTree>
    <p:extLst>
      <p:ext uri="{BB962C8B-B14F-4D97-AF65-F5344CB8AC3E}">
        <p14:creationId xmlns:p14="http://schemas.microsoft.com/office/powerpoint/2010/main" xmlns="" val="274196823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xmlns="" val="85336071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</p:spTree>
    <p:extLst>
      <p:ext uri="{BB962C8B-B14F-4D97-AF65-F5344CB8AC3E}">
        <p14:creationId xmlns:p14="http://schemas.microsoft.com/office/powerpoint/2010/main" xmlns="" val="57052618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</p:spTree>
    <p:extLst>
      <p:ext uri="{BB962C8B-B14F-4D97-AF65-F5344CB8AC3E}">
        <p14:creationId xmlns:p14="http://schemas.microsoft.com/office/powerpoint/2010/main" xmlns="" val="339062832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xmlns="" val="31622115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</p:spTree>
    <p:extLst>
      <p:ext uri="{BB962C8B-B14F-4D97-AF65-F5344CB8AC3E}">
        <p14:creationId xmlns:p14="http://schemas.microsoft.com/office/powerpoint/2010/main" xmlns="" val="55273645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</p:spTree>
    <p:extLst>
      <p:ext uri="{BB962C8B-B14F-4D97-AF65-F5344CB8AC3E}">
        <p14:creationId xmlns:p14="http://schemas.microsoft.com/office/powerpoint/2010/main" xmlns="" val="21100629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ymbol zastępczy obrazu slajdu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2291" name="Symbol zastępczy notatek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pl-PL" smtClean="0"/>
          </a:p>
        </p:txBody>
      </p:sp>
    </p:spTree>
    <p:extLst>
      <p:ext uri="{BB962C8B-B14F-4D97-AF65-F5344CB8AC3E}">
        <p14:creationId xmlns:p14="http://schemas.microsoft.com/office/powerpoint/2010/main" xmlns="" val="24412953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</p:spTree>
    <p:extLst>
      <p:ext uri="{BB962C8B-B14F-4D97-AF65-F5344CB8AC3E}">
        <p14:creationId xmlns:p14="http://schemas.microsoft.com/office/powerpoint/2010/main" xmlns="" val="39655910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E6864A-D675-40C3-9BBC-BD35C3298711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DA7116-4C0F-4EF6-8444-52AF3844C214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</p:spTree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90C309-5F89-4424-AFF8-C6876B10222B}" type="slidenum">
              <a:rPr lang="pl-PL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pl-PL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811010306"/>
      </p:ext>
    </p:extLst>
  </p:cSld>
  <p:clrMapOvr>
    <a:masterClrMapping/>
  </p:clrMapOvr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ytuł, tekst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09E4ABC-B726-4D05-A596-81820B0075FF}" type="slidenum">
              <a:rPr lang="pl-PL">
                <a:solidFill>
                  <a:srgbClr val="000000"/>
                </a:solidFill>
              </a:rPr>
              <a:pPr/>
              <a:t>‹#›</a:t>
            </a:fld>
            <a:endParaRPr lang="pl-PL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493445058"/>
      </p:ext>
    </p:extLst>
  </p:cSld>
  <p:clrMapOvr>
    <a:masterClrMapping/>
  </p:clrMapOvr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E6864A-D675-40C3-9BBC-BD35C3298711}" type="slidenum">
              <a:rPr lang="pl-PL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pl-PL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204853075"/>
      </p:ext>
    </p:extLst>
  </p:cSld>
  <p:clrMapOvr>
    <a:masterClrMapping/>
  </p:clrMapOvr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E03F50-8DEE-4AC5-89DE-EB278F301EC7}" type="slidenum">
              <a:rPr lang="pl-PL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pl-PL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875563193"/>
      </p:ext>
    </p:extLst>
  </p:cSld>
  <p:clrMapOvr>
    <a:masterClrMapping/>
  </p:clrMapOvr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A6F3A4-CCCB-49A8-8D06-C73637340A3A}" type="slidenum">
              <a:rPr lang="pl-PL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pl-PL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197127980"/>
      </p:ext>
    </p:extLst>
  </p:cSld>
  <p:clrMapOvr>
    <a:masterClrMapping/>
  </p:clrMapOvr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CE751A-5084-451A-8701-904D01142563}" type="slidenum">
              <a:rPr lang="pl-PL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pl-PL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51021936"/>
      </p:ext>
    </p:extLst>
  </p:cSld>
  <p:clrMapOvr>
    <a:masterClrMapping/>
  </p:clrMapOvr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D96F6F-D2BD-4E65-8FFA-2C6BAB10AC4F}" type="slidenum">
              <a:rPr lang="pl-PL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pl-PL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689707239"/>
      </p:ext>
    </p:extLst>
  </p:cSld>
  <p:clrMapOvr>
    <a:masterClrMapping/>
  </p:clrMapOvr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7C11EC-AE08-4A3A-A6B6-7A713B61F008}" type="slidenum">
              <a:rPr lang="pl-PL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pl-PL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59730207"/>
      </p:ext>
    </p:extLst>
  </p:cSld>
  <p:clrMapOvr>
    <a:masterClrMapping/>
  </p:clrMapOvr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134C81-AF6F-4A02-8F03-B7E6AEB9BA07}" type="slidenum">
              <a:rPr lang="pl-PL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pl-PL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00791529"/>
      </p:ext>
    </p:extLst>
  </p:cSld>
  <p:clrMapOvr>
    <a:masterClrMapping/>
  </p:clrMapOvr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B84C3F-7A92-4F16-9C47-31AFDF563CBD}" type="slidenum">
              <a:rPr lang="pl-PL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pl-PL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8073779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15FD29-4294-4D20-97BF-2EA93119392F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</p:spTree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l-PL" noProof="0" dirty="0" smtClean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B0A095-E86B-419A-9DA9-3117D59B64CB}" type="slidenum">
              <a:rPr lang="pl-PL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pl-PL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705039799"/>
      </p:ext>
    </p:extLst>
  </p:cSld>
  <p:clrMapOvr>
    <a:masterClrMapping/>
  </p:clrMapOvr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DA7116-4C0F-4EF6-8444-52AF3844C214}" type="slidenum">
              <a:rPr lang="pl-PL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pl-PL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870265634"/>
      </p:ext>
    </p:extLst>
  </p:cSld>
  <p:clrMapOvr>
    <a:masterClrMapping/>
  </p:clrMapOvr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15FD29-4294-4D20-97BF-2EA93119392F}" type="slidenum">
              <a:rPr lang="pl-PL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pl-PL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917331738"/>
      </p:ext>
    </p:extLst>
  </p:cSld>
  <p:clrMapOvr>
    <a:masterClrMapping/>
  </p:clrMapOvr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90C309-5F89-4424-AFF8-C6876B10222B}" type="slidenum">
              <a:rPr lang="pl-PL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pl-PL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408792028"/>
      </p:ext>
    </p:extLst>
  </p:cSld>
  <p:clrMapOvr>
    <a:masterClrMapping/>
  </p:clrMapOvr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ytuł, tekst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09E4ABC-B726-4D05-A596-81820B0075FF}" type="slidenum">
              <a:rPr lang="pl-PL">
                <a:solidFill>
                  <a:srgbClr val="000000"/>
                </a:solidFill>
              </a:rPr>
              <a:pPr/>
              <a:t>‹#›</a:t>
            </a:fld>
            <a:endParaRPr lang="pl-PL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61312843"/>
      </p:ext>
    </p:extLst>
  </p:cSld>
  <p:clrMapOvr>
    <a:masterClrMapping/>
  </p:clrMapOvr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E6864A-D675-40C3-9BBC-BD35C3298711}" type="slidenum">
              <a:rPr lang="pl-PL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pl-PL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377175882"/>
      </p:ext>
    </p:extLst>
  </p:cSld>
  <p:clrMapOvr>
    <a:masterClrMapping/>
  </p:clrMapOvr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E03F50-8DEE-4AC5-89DE-EB278F301EC7}" type="slidenum">
              <a:rPr lang="pl-PL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pl-PL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39383660"/>
      </p:ext>
    </p:extLst>
  </p:cSld>
  <p:clrMapOvr>
    <a:masterClrMapping/>
  </p:clrMapOvr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A6F3A4-CCCB-49A8-8D06-C73637340A3A}" type="slidenum">
              <a:rPr lang="pl-PL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pl-PL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28349340"/>
      </p:ext>
    </p:extLst>
  </p:cSld>
  <p:clrMapOvr>
    <a:masterClrMapping/>
  </p:clrMapOvr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CE751A-5084-451A-8701-904D01142563}" type="slidenum">
              <a:rPr lang="pl-PL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pl-PL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203084200"/>
      </p:ext>
    </p:extLst>
  </p:cSld>
  <p:clrMapOvr>
    <a:masterClrMapping/>
  </p:clrMapOvr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D96F6F-D2BD-4E65-8FFA-2C6BAB10AC4F}" type="slidenum">
              <a:rPr lang="pl-PL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pl-PL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53995971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90C309-5F89-4424-AFF8-C6876B10222B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</p:spTree>
  </p:cSld>
  <p:clrMapOvr>
    <a:masterClrMapping/>
  </p:clrMapOvr>
</p:sldLayout>
</file>

<file path=ppt/slideLayouts/slideLayout12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7C11EC-AE08-4A3A-A6B6-7A713B61F008}" type="slidenum">
              <a:rPr lang="pl-PL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pl-PL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372209201"/>
      </p:ext>
    </p:extLst>
  </p:cSld>
  <p:clrMapOvr>
    <a:masterClrMapping/>
  </p:clrMapOvr>
</p:sldLayout>
</file>

<file path=ppt/slideLayouts/slideLayout12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134C81-AF6F-4A02-8F03-B7E6AEB9BA07}" type="slidenum">
              <a:rPr lang="pl-PL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pl-PL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777307364"/>
      </p:ext>
    </p:extLst>
  </p:cSld>
  <p:clrMapOvr>
    <a:masterClrMapping/>
  </p:clrMapOvr>
</p:sldLayout>
</file>

<file path=ppt/slideLayouts/slideLayout12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B84C3F-7A92-4F16-9C47-31AFDF563CBD}" type="slidenum">
              <a:rPr lang="pl-PL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pl-PL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623782863"/>
      </p:ext>
    </p:extLst>
  </p:cSld>
  <p:clrMapOvr>
    <a:masterClrMapping/>
  </p:clrMapOvr>
</p:sldLayout>
</file>

<file path=ppt/slideLayouts/slideLayout12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l-PL" noProof="0" dirty="0" smtClean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B0A095-E86B-419A-9DA9-3117D59B64CB}" type="slidenum">
              <a:rPr lang="pl-PL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pl-PL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5228049"/>
      </p:ext>
    </p:extLst>
  </p:cSld>
  <p:clrMapOvr>
    <a:masterClrMapping/>
  </p:clrMapOvr>
</p:sldLayout>
</file>

<file path=ppt/slideLayouts/slideLayout1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DA7116-4C0F-4EF6-8444-52AF3844C214}" type="slidenum">
              <a:rPr lang="pl-PL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pl-PL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232361193"/>
      </p:ext>
    </p:extLst>
  </p:cSld>
  <p:clrMapOvr>
    <a:masterClrMapping/>
  </p:clrMapOvr>
</p:sldLayout>
</file>

<file path=ppt/slideLayouts/slideLayout12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15FD29-4294-4D20-97BF-2EA93119392F}" type="slidenum">
              <a:rPr lang="pl-PL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pl-PL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058067878"/>
      </p:ext>
    </p:extLst>
  </p:cSld>
  <p:clrMapOvr>
    <a:masterClrMapping/>
  </p:clrMapOvr>
</p:sldLayout>
</file>

<file path=ppt/slideLayouts/slideLayout12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90C309-5F89-4424-AFF8-C6876B10222B}" type="slidenum">
              <a:rPr lang="pl-PL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pl-PL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0974520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6B42BAF-366F-4FD1-B8C1-266DE7BFC7A9}" type="slidenum">
              <a:rPr lang="pl-PL">
                <a:solidFill>
                  <a:srgbClr val="000000"/>
                </a:solidFill>
              </a:rPr>
              <a:pPr/>
              <a:t>‹#›</a:t>
            </a:fld>
            <a:endParaRPr lang="pl-PL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73146079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6758C49-D999-440C-9A42-AB1B00A76BDB}" type="slidenum">
              <a:rPr lang="pl-PL">
                <a:solidFill>
                  <a:srgbClr val="000000"/>
                </a:solidFill>
              </a:rPr>
              <a:pPr/>
              <a:t>‹#›</a:t>
            </a:fld>
            <a:endParaRPr lang="pl-PL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53689159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C7D035A-A211-4E86-AB9F-753F8D204CD3}" type="slidenum">
              <a:rPr lang="pl-PL">
                <a:solidFill>
                  <a:srgbClr val="000000"/>
                </a:solidFill>
              </a:rPr>
              <a:pPr/>
              <a:t>‹#›</a:t>
            </a:fld>
            <a:endParaRPr lang="pl-PL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67986255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08F17D5-DDC1-4635-9EE5-54C065D31A59}" type="slidenum">
              <a:rPr lang="pl-PL">
                <a:solidFill>
                  <a:srgbClr val="000000"/>
                </a:solidFill>
              </a:rPr>
              <a:pPr/>
              <a:t>‹#›</a:t>
            </a:fld>
            <a:endParaRPr lang="pl-PL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66867301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2EAB236-0ECA-409E-A2F6-C20C310A993D}" type="slidenum">
              <a:rPr lang="pl-PL">
                <a:solidFill>
                  <a:srgbClr val="000000"/>
                </a:solidFill>
              </a:rPr>
              <a:pPr/>
              <a:t>‹#›</a:t>
            </a:fld>
            <a:endParaRPr lang="pl-PL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84095504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B744524-EAC4-45E2-BB2B-A9673D3BC13C}" type="slidenum">
              <a:rPr lang="pl-PL">
                <a:solidFill>
                  <a:srgbClr val="000000"/>
                </a:solidFill>
              </a:rPr>
              <a:pPr/>
              <a:t>‹#›</a:t>
            </a:fld>
            <a:endParaRPr lang="pl-PL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46893301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BC70923-BEEC-411B-AF55-E35C95125F77}" type="slidenum">
              <a:rPr lang="pl-PL">
                <a:solidFill>
                  <a:srgbClr val="000000"/>
                </a:solidFill>
              </a:rPr>
              <a:pPr/>
              <a:t>‹#›</a:t>
            </a:fld>
            <a:endParaRPr lang="pl-PL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59861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E03F50-8DEE-4AC5-89DE-EB278F301EC7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30F2587-754F-43F2-9E88-8519AB26437D}" type="slidenum">
              <a:rPr lang="pl-PL">
                <a:solidFill>
                  <a:srgbClr val="000000"/>
                </a:solidFill>
              </a:rPr>
              <a:pPr/>
              <a:t>‹#›</a:t>
            </a:fld>
            <a:endParaRPr lang="pl-PL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13781424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l-PL" noProof="0" smtClean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CA789DD-7CFA-4AF7-B286-41ED60B21345}" type="slidenum">
              <a:rPr lang="pl-PL">
                <a:solidFill>
                  <a:srgbClr val="000000"/>
                </a:solidFill>
              </a:rPr>
              <a:pPr/>
              <a:t>‹#›</a:t>
            </a:fld>
            <a:endParaRPr lang="pl-PL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76653694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89011DD-2145-4543-95C0-2753A084F075}" type="slidenum">
              <a:rPr lang="pl-PL">
                <a:solidFill>
                  <a:srgbClr val="000000"/>
                </a:solidFill>
              </a:rPr>
              <a:pPr/>
              <a:t>‹#›</a:t>
            </a:fld>
            <a:endParaRPr lang="pl-PL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62252221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5E300AA-4A9C-46C8-85FA-B0993B3D847B}" type="slidenum">
              <a:rPr lang="pl-PL">
                <a:solidFill>
                  <a:srgbClr val="000000"/>
                </a:solidFill>
              </a:rPr>
              <a:pPr/>
              <a:t>‹#›</a:t>
            </a:fld>
            <a:endParaRPr lang="pl-PL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50735664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E5FCB0D-AFCE-4213-A5CD-6865B7380416}" type="slidenum">
              <a:rPr lang="pl-PL">
                <a:solidFill>
                  <a:srgbClr val="000000"/>
                </a:solidFill>
              </a:rPr>
              <a:pPr/>
              <a:t>‹#›</a:t>
            </a:fld>
            <a:endParaRPr lang="pl-PL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63252505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ytuł, tekst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41040CA-BBB9-4C2F-B93E-2365EE45CFA8}" type="slidenum">
              <a:rPr lang="pl-PL">
                <a:solidFill>
                  <a:srgbClr val="000000"/>
                </a:solidFill>
              </a:rPr>
              <a:pPr/>
              <a:t>‹#›</a:t>
            </a:fld>
            <a:endParaRPr lang="pl-PL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41740210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E6864A-D675-40C3-9BBC-BD35C3298711}" type="slidenum">
              <a:rPr lang="pl-PL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pl-PL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685436138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E03F50-8DEE-4AC5-89DE-EB278F301EC7}" type="slidenum">
              <a:rPr lang="pl-PL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pl-PL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11703828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A6F3A4-CCCB-49A8-8D06-C73637340A3A}" type="slidenum">
              <a:rPr lang="pl-PL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pl-PL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357430963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CE751A-5084-451A-8701-904D01142563}" type="slidenum">
              <a:rPr lang="pl-PL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pl-PL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0619433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A6F3A4-CCCB-49A8-8D06-C73637340A3A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D96F6F-D2BD-4E65-8FFA-2C6BAB10AC4F}" type="slidenum">
              <a:rPr lang="pl-PL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pl-PL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389320099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7C11EC-AE08-4A3A-A6B6-7A713B61F008}" type="slidenum">
              <a:rPr lang="pl-PL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pl-PL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622209294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134C81-AF6F-4A02-8F03-B7E6AEB9BA07}" type="slidenum">
              <a:rPr lang="pl-PL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pl-PL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525867408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B84C3F-7A92-4F16-9C47-31AFDF563CBD}" type="slidenum">
              <a:rPr lang="pl-PL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pl-PL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5361420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l-PL" noProof="0" dirty="0" smtClean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B0A095-E86B-419A-9DA9-3117D59B64CB}" type="slidenum">
              <a:rPr lang="pl-PL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pl-PL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604273603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DA7116-4C0F-4EF6-8444-52AF3844C214}" type="slidenum">
              <a:rPr lang="pl-PL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pl-PL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306553548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15FD29-4294-4D20-97BF-2EA93119392F}" type="slidenum">
              <a:rPr lang="pl-PL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pl-PL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588729837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90C309-5F89-4424-AFF8-C6876B10222B}" type="slidenum">
              <a:rPr lang="pl-PL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pl-PL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526014606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ytuł, tekst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09E4ABC-B726-4D05-A596-81820B0075FF}" type="slidenum">
              <a:rPr lang="pl-PL">
                <a:solidFill>
                  <a:srgbClr val="000000"/>
                </a:solidFill>
              </a:rPr>
              <a:pPr/>
              <a:t>‹#›</a:t>
            </a:fld>
            <a:endParaRPr lang="pl-PL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52942861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E6864A-D675-40C3-9BBC-BD35C3298711}" type="slidenum">
              <a:rPr lang="pl-PL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pl-PL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690974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CE751A-5084-451A-8701-904D01142563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E03F50-8DEE-4AC5-89DE-EB278F301EC7}" type="slidenum">
              <a:rPr lang="pl-PL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pl-PL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19933113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A6F3A4-CCCB-49A8-8D06-C73637340A3A}" type="slidenum">
              <a:rPr lang="pl-PL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pl-PL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680722122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CE751A-5084-451A-8701-904D01142563}" type="slidenum">
              <a:rPr lang="pl-PL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pl-PL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672703308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D96F6F-D2BD-4E65-8FFA-2C6BAB10AC4F}" type="slidenum">
              <a:rPr lang="pl-PL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pl-PL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324731006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7C11EC-AE08-4A3A-A6B6-7A713B61F008}" type="slidenum">
              <a:rPr lang="pl-PL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pl-PL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322185192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134C81-AF6F-4A02-8F03-B7E6AEB9BA07}" type="slidenum">
              <a:rPr lang="pl-PL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pl-PL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226232290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B84C3F-7A92-4F16-9C47-31AFDF563CBD}" type="slidenum">
              <a:rPr lang="pl-PL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pl-PL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033736853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l-PL" noProof="0" dirty="0" smtClean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B0A095-E86B-419A-9DA9-3117D59B64CB}" type="slidenum">
              <a:rPr lang="pl-PL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pl-PL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618284521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DA7116-4C0F-4EF6-8444-52AF3844C214}" type="slidenum">
              <a:rPr lang="pl-PL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pl-PL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51649350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15FD29-4294-4D20-97BF-2EA93119392F}" type="slidenum">
              <a:rPr lang="pl-PL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pl-PL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2977316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D96F6F-D2BD-4E65-8FFA-2C6BAB10AC4F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</p:spTree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90C309-5F89-4424-AFF8-C6876B10222B}" type="slidenum">
              <a:rPr lang="pl-PL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pl-PL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741227166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ytuł, tekst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09E4ABC-B726-4D05-A596-81820B0075FF}" type="slidenum">
              <a:rPr lang="pl-PL">
                <a:solidFill>
                  <a:srgbClr val="000000"/>
                </a:solidFill>
              </a:rPr>
              <a:pPr/>
              <a:t>‹#›</a:t>
            </a:fld>
            <a:endParaRPr lang="pl-PL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480159981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l-P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D90045-82F2-466D-9EF8-35FB8DBF1EF7}" type="slidenum">
              <a:rPr lang="pl-PL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pl-P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147277232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l-P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D90045-82F2-466D-9EF8-35FB8DBF1EF7}" type="slidenum">
              <a:rPr lang="pl-PL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pl-P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21273912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l-P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D90045-82F2-466D-9EF8-35FB8DBF1EF7}" type="slidenum">
              <a:rPr lang="pl-PL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pl-P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698107005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l-P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D90045-82F2-466D-9EF8-35FB8DBF1EF7}" type="slidenum">
              <a:rPr lang="pl-PL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pl-P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8015625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l-P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D90045-82F2-466D-9EF8-35FB8DBF1EF7}" type="slidenum">
              <a:rPr lang="pl-PL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pl-P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06779486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l-P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D90045-82F2-466D-9EF8-35FB8DBF1EF7}" type="slidenum">
              <a:rPr lang="pl-PL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pl-P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291836111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l-P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D90045-82F2-466D-9EF8-35FB8DBF1EF7}" type="slidenum">
              <a:rPr lang="pl-PL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pl-P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208856142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l-P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D90045-82F2-466D-9EF8-35FB8DBF1EF7}" type="slidenum">
              <a:rPr lang="pl-PL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pl-P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3272191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7C11EC-AE08-4A3A-A6B6-7A713B61F008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</p:spTree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l-P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D90045-82F2-466D-9EF8-35FB8DBF1EF7}" type="slidenum">
              <a:rPr lang="pl-PL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pl-P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550231185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l-P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D90045-82F2-466D-9EF8-35FB8DBF1EF7}" type="slidenum">
              <a:rPr lang="pl-PL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pl-P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526418538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l-P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D90045-82F2-466D-9EF8-35FB8DBF1EF7}" type="slidenum">
              <a:rPr lang="pl-PL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pl-P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417163507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E6864A-D675-40C3-9BBC-BD35C3298711}" type="slidenum">
              <a:rPr lang="pl-PL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pl-PL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356388435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E03F50-8DEE-4AC5-89DE-EB278F301EC7}" type="slidenum">
              <a:rPr lang="pl-PL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pl-PL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592326666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A6F3A4-CCCB-49A8-8D06-C73637340A3A}" type="slidenum">
              <a:rPr lang="pl-PL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pl-PL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768519934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CE751A-5084-451A-8701-904D01142563}" type="slidenum">
              <a:rPr lang="pl-PL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pl-PL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80070924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D96F6F-D2BD-4E65-8FFA-2C6BAB10AC4F}" type="slidenum">
              <a:rPr lang="pl-PL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pl-PL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470250122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7C11EC-AE08-4A3A-A6B6-7A713B61F008}" type="slidenum">
              <a:rPr lang="pl-PL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pl-PL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331419370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134C81-AF6F-4A02-8F03-B7E6AEB9BA07}" type="slidenum">
              <a:rPr lang="pl-PL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pl-PL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378395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134C81-AF6F-4A02-8F03-B7E6AEB9BA07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</p:spTree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B84C3F-7A92-4F16-9C47-31AFDF563CBD}" type="slidenum">
              <a:rPr lang="pl-PL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pl-PL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900983238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l-PL" noProof="0" dirty="0" smtClean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B0A095-E86B-419A-9DA9-3117D59B64CB}" type="slidenum">
              <a:rPr lang="pl-PL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pl-PL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258042008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DA7116-4C0F-4EF6-8444-52AF3844C214}" type="slidenum">
              <a:rPr lang="pl-PL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pl-PL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406658917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15FD29-4294-4D20-97BF-2EA93119392F}" type="slidenum">
              <a:rPr lang="pl-PL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pl-PL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43598930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90C309-5F89-4424-AFF8-C6876B10222B}" type="slidenum">
              <a:rPr lang="pl-PL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pl-PL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42599587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ytuł, tekst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09E4ABC-B726-4D05-A596-81820B0075FF}" type="slidenum">
              <a:rPr lang="pl-PL">
                <a:solidFill>
                  <a:srgbClr val="000000"/>
                </a:solidFill>
              </a:rPr>
              <a:pPr/>
              <a:t>‹#›</a:t>
            </a:fld>
            <a:endParaRPr lang="pl-PL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52516077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E6864A-D675-40C3-9BBC-BD35C3298711}" type="slidenum">
              <a:rPr lang="pl-PL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pl-PL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311876300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E03F50-8DEE-4AC5-89DE-EB278F301EC7}" type="slidenum">
              <a:rPr lang="pl-PL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pl-PL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419747955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A6F3A4-CCCB-49A8-8D06-C73637340A3A}" type="slidenum">
              <a:rPr lang="pl-PL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pl-PL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1088349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CE751A-5084-451A-8701-904D01142563}" type="slidenum">
              <a:rPr lang="pl-PL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pl-PL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7931342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B84C3F-7A92-4F16-9C47-31AFDF563CBD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</p:spTree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D96F6F-D2BD-4E65-8FFA-2C6BAB10AC4F}" type="slidenum">
              <a:rPr lang="pl-PL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pl-PL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991292978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7C11EC-AE08-4A3A-A6B6-7A713B61F008}" type="slidenum">
              <a:rPr lang="pl-PL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pl-PL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035541363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134C81-AF6F-4A02-8F03-B7E6AEB9BA07}" type="slidenum">
              <a:rPr lang="pl-PL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pl-PL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060484514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B84C3F-7A92-4F16-9C47-31AFDF563CBD}" type="slidenum">
              <a:rPr lang="pl-PL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pl-PL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842086853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l-PL" noProof="0" dirty="0" smtClean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B0A095-E86B-419A-9DA9-3117D59B64CB}" type="slidenum">
              <a:rPr lang="pl-PL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pl-PL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608710203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DA7116-4C0F-4EF6-8444-52AF3844C214}" type="slidenum">
              <a:rPr lang="pl-PL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pl-PL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42106255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15FD29-4294-4D20-97BF-2EA93119392F}" type="slidenum">
              <a:rPr lang="pl-PL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pl-PL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209276014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90C309-5F89-4424-AFF8-C6876B10222B}" type="slidenum">
              <a:rPr lang="pl-PL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pl-PL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74821160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ytuł, tekst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09E4ABC-B726-4D05-A596-81820B0075FF}" type="slidenum">
              <a:rPr lang="pl-PL">
                <a:solidFill>
                  <a:srgbClr val="000000"/>
                </a:solidFill>
              </a:rPr>
              <a:pPr/>
              <a:t>‹#›</a:t>
            </a:fld>
            <a:endParaRPr lang="pl-PL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24487280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E6864A-D675-40C3-9BBC-BD35C3298711}" type="slidenum">
              <a:rPr lang="pl-PL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pl-PL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8059286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l-PL" noProof="0" dirty="0" smtClean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B0A095-E86B-419A-9DA9-3117D59B64CB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</p:spTree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E03F50-8DEE-4AC5-89DE-EB278F301EC7}" type="slidenum">
              <a:rPr lang="pl-PL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pl-PL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00067020"/>
      </p:ext>
    </p:extLst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A6F3A4-CCCB-49A8-8D06-C73637340A3A}" type="slidenum">
              <a:rPr lang="pl-PL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pl-PL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8993794"/>
      </p:ext>
    </p:extLst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CE751A-5084-451A-8701-904D01142563}" type="slidenum">
              <a:rPr lang="pl-PL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pl-PL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291709939"/>
      </p:ext>
    </p:extLst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D96F6F-D2BD-4E65-8FFA-2C6BAB10AC4F}" type="slidenum">
              <a:rPr lang="pl-PL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pl-PL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171082437"/>
      </p:ext>
    </p:extLst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7C11EC-AE08-4A3A-A6B6-7A713B61F008}" type="slidenum">
              <a:rPr lang="pl-PL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pl-PL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835638906"/>
      </p:ext>
    </p:extLst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134C81-AF6F-4A02-8F03-B7E6AEB9BA07}" type="slidenum">
              <a:rPr lang="pl-PL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pl-PL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842529204"/>
      </p:ext>
    </p:extLst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B84C3F-7A92-4F16-9C47-31AFDF563CBD}" type="slidenum">
              <a:rPr lang="pl-PL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pl-PL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360028160"/>
      </p:ext>
    </p:extLst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l-PL" noProof="0" dirty="0" smtClean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B0A095-E86B-419A-9DA9-3117D59B64CB}" type="slidenum">
              <a:rPr lang="pl-PL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pl-PL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413684125"/>
      </p:ext>
    </p:extLst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DA7116-4C0F-4EF6-8444-52AF3844C214}" type="slidenum">
              <a:rPr lang="pl-PL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pl-PL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357780515"/>
      </p:ext>
    </p:extLst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15FD29-4294-4D20-97BF-2EA93119392F}" type="slidenum">
              <a:rPr lang="pl-PL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pl-PL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8266231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10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22.xml"/><Relationship Id="rId13" Type="http://schemas.openxmlformats.org/officeDocument/2006/relationships/theme" Target="../theme/theme10.xml"/><Relationship Id="rId3" Type="http://schemas.openxmlformats.org/officeDocument/2006/relationships/slideLayout" Target="../slideLayouts/slideLayout117.xml"/><Relationship Id="rId7" Type="http://schemas.openxmlformats.org/officeDocument/2006/relationships/slideLayout" Target="../slideLayouts/slideLayout121.xml"/><Relationship Id="rId12" Type="http://schemas.openxmlformats.org/officeDocument/2006/relationships/slideLayout" Target="../slideLayouts/slideLayout126.xml"/><Relationship Id="rId2" Type="http://schemas.openxmlformats.org/officeDocument/2006/relationships/slideLayout" Target="../slideLayouts/slideLayout116.xml"/><Relationship Id="rId1" Type="http://schemas.openxmlformats.org/officeDocument/2006/relationships/slideLayout" Target="../slideLayouts/slideLayout115.xml"/><Relationship Id="rId6" Type="http://schemas.openxmlformats.org/officeDocument/2006/relationships/slideLayout" Target="../slideLayouts/slideLayout120.xml"/><Relationship Id="rId11" Type="http://schemas.openxmlformats.org/officeDocument/2006/relationships/slideLayout" Target="../slideLayouts/slideLayout125.xml"/><Relationship Id="rId5" Type="http://schemas.openxmlformats.org/officeDocument/2006/relationships/slideLayout" Target="../slideLayouts/slideLayout119.xml"/><Relationship Id="rId10" Type="http://schemas.openxmlformats.org/officeDocument/2006/relationships/slideLayout" Target="../slideLayouts/slideLayout124.xml"/><Relationship Id="rId4" Type="http://schemas.openxmlformats.org/officeDocument/2006/relationships/slideLayout" Target="../slideLayouts/slideLayout118.xml"/><Relationship Id="rId9" Type="http://schemas.openxmlformats.org/officeDocument/2006/relationships/slideLayout" Target="../slideLayouts/slideLayout123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slideLayout" Target="../slideLayouts/slideLayout25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3.xml"/><Relationship Id="rId13" Type="http://schemas.openxmlformats.org/officeDocument/2006/relationships/slideLayout" Target="../slideLayouts/slideLayout38.xml"/><Relationship Id="rId3" Type="http://schemas.openxmlformats.org/officeDocument/2006/relationships/slideLayout" Target="../slideLayouts/slideLayout28.xml"/><Relationship Id="rId7" Type="http://schemas.openxmlformats.org/officeDocument/2006/relationships/slideLayout" Target="../slideLayouts/slideLayout32.xml"/><Relationship Id="rId12" Type="http://schemas.openxmlformats.org/officeDocument/2006/relationships/slideLayout" Target="../slideLayouts/slideLayout37.xml"/><Relationship Id="rId2" Type="http://schemas.openxmlformats.org/officeDocument/2006/relationships/slideLayout" Target="../slideLayouts/slideLayout27.xml"/><Relationship Id="rId1" Type="http://schemas.openxmlformats.org/officeDocument/2006/relationships/slideLayout" Target="../slideLayouts/slideLayout26.xml"/><Relationship Id="rId6" Type="http://schemas.openxmlformats.org/officeDocument/2006/relationships/slideLayout" Target="../slideLayouts/slideLayout31.xml"/><Relationship Id="rId11" Type="http://schemas.openxmlformats.org/officeDocument/2006/relationships/slideLayout" Target="../slideLayouts/slideLayout36.xml"/><Relationship Id="rId5" Type="http://schemas.openxmlformats.org/officeDocument/2006/relationships/slideLayout" Target="../slideLayouts/slideLayout30.xml"/><Relationship Id="rId10" Type="http://schemas.openxmlformats.org/officeDocument/2006/relationships/slideLayout" Target="../slideLayouts/slideLayout35.xml"/><Relationship Id="rId4" Type="http://schemas.openxmlformats.org/officeDocument/2006/relationships/slideLayout" Target="../slideLayouts/slideLayout29.xml"/><Relationship Id="rId9" Type="http://schemas.openxmlformats.org/officeDocument/2006/relationships/slideLayout" Target="../slideLayouts/slideLayout34.xml"/><Relationship Id="rId14" Type="http://schemas.openxmlformats.org/officeDocument/2006/relationships/theme" Target="../theme/theme3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6.xml"/><Relationship Id="rId13" Type="http://schemas.openxmlformats.org/officeDocument/2006/relationships/slideLayout" Target="../slideLayouts/slideLayout51.xml"/><Relationship Id="rId3" Type="http://schemas.openxmlformats.org/officeDocument/2006/relationships/slideLayout" Target="../slideLayouts/slideLayout41.xml"/><Relationship Id="rId7" Type="http://schemas.openxmlformats.org/officeDocument/2006/relationships/slideLayout" Target="../slideLayouts/slideLayout45.xml"/><Relationship Id="rId12" Type="http://schemas.openxmlformats.org/officeDocument/2006/relationships/slideLayout" Target="../slideLayouts/slideLayout50.xml"/><Relationship Id="rId2" Type="http://schemas.openxmlformats.org/officeDocument/2006/relationships/slideLayout" Target="../slideLayouts/slideLayout40.xml"/><Relationship Id="rId1" Type="http://schemas.openxmlformats.org/officeDocument/2006/relationships/slideLayout" Target="../slideLayouts/slideLayout39.xml"/><Relationship Id="rId6" Type="http://schemas.openxmlformats.org/officeDocument/2006/relationships/slideLayout" Target="../slideLayouts/slideLayout44.xml"/><Relationship Id="rId11" Type="http://schemas.openxmlformats.org/officeDocument/2006/relationships/slideLayout" Target="../slideLayouts/slideLayout49.xml"/><Relationship Id="rId5" Type="http://schemas.openxmlformats.org/officeDocument/2006/relationships/slideLayout" Target="../slideLayouts/slideLayout43.xml"/><Relationship Id="rId10" Type="http://schemas.openxmlformats.org/officeDocument/2006/relationships/slideLayout" Target="../slideLayouts/slideLayout48.xml"/><Relationship Id="rId4" Type="http://schemas.openxmlformats.org/officeDocument/2006/relationships/slideLayout" Target="../slideLayouts/slideLayout42.xml"/><Relationship Id="rId9" Type="http://schemas.openxmlformats.org/officeDocument/2006/relationships/slideLayout" Target="../slideLayouts/slideLayout47.xml"/><Relationship Id="rId14" Type="http://schemas.openxmlformats.org/officeDocument/2006/relationships/theme" Target="../theme/theme4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9.xml"/><Relationship Id="rId3" Type="http://schemas.openxmlformats.org/officeDocument/2006/relationships/slideLayout" Target="../slideLayouts/slideLayout54.xml"/><Relationship Id="rId7" Type="http://schemas.openxmlformats.org/officeDocument/2006/relationships/slideLayout" Target="../slideLayouts/slideLayout58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53.xml"/><Relationship Id="rId1" Type="http://schemas.openxmlformats.org/officeDocument/2006/relationships/slideLayout" Target="../slideLayouts/slideLayout52.xml"/><Relationship Id="rId6" Type="http://schemas.openxmlformats.org/officeDocument/2006/relationships/slideLayout" Target="../slideLayouts/slideLayout57.xml"/><Relationship Id="rId11" Type="http://schemas.openxmlformats.org/officeDocument/2006/relationships/slideLayout" Target="../slideLayouts/slideLayout62.xml"/><Relationship Id="rId5" Type="http://schemas.openxmlformats.org/officeDocument/2006/relationships/slideLayout" Target="../slideLayouts/slideLayout56.xml"/><Relationship Id="rId10" Type="http://schemas.openxmlformats.org/officeDocument/2006/relationships/slideLayout" Target="../slideLayouts/slideLayout61.xml"/><Relationship Id="rId4" Type="http://schemas.openxmlformats.org/officeDocument/2006/relationships/slideLayout" Target="../slideLayouts/slideLayout55.xml"/><Relationship Id="rId9" Type="http://schemas.openxmlformats.org/officeDocument/2006/relationships/slideLayout" Target="../slideLayouts/slideLayout60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0.xml"/><Relationship Id="rId13" Type="http://schemas.openxmlformats.org/officeDocument/2006/relationships/slideLayout" Target="../slideLayouts/slideLayout75.xml"/><Relationship Id="rId3" Type="http://schemas.openxmlformats.org/officeDocument/2006/relationships/slideLayout" Target="../slideLayouts/slideLayout65.xml"/><Relationship Id="rId7" Type="http://schemas.openxmlformats.org/officeDocument/2006/relationships/slideLayout" Target="../slideLayouts/slideLayout69.xml"/><Relationship Id="rId12" Type="http://schemas.openxmlformats.org/officeDocument/2006/relationships/slideLayout" Target="../slideLayouts/slideLayout74.xml"/><Relationship Id="rId2" Type="http://schemas.openxmlformats.org/officeDocument/2006/relationships/slideLayout" Target="../slideLayouts/slideLayout64.xml"/><Relationship Id="rId1" Type="http://schemas.openxmlformats.org/officeDocument/2006/relationships/slideLayout" Target="../slideLayouts/slideLayout63.xml"/><Relationship Id="rId6" Type="http://schemas.openxmlformats.org/officeDocument/2006/relationships/slideLayout" Target="../slideLayouts/slideLayout68.xml"/><Relationship Id="rId11" Type="http://schemas.openxmlformats.org/officeDocument/2006/relationships/slideLayout" Target="../slideLayouts/slideLayout73.xml"/><Relationship Id="rId5" Type="http://schemas.openxmlformats.org/officeDocument/2006/relationships/slideLayout" Target="../slideLayouts/slideLayout67.xml"/><Relationship Id="rId10" Type="http://schemas.openxmlformats.org/officeDocument/2006/relationships/slideLayout" Target="../slideLayouts/slideLayout72.xml"/><Relationship Id="rId4" Type="http://schemas.openxmlformats.org/officeDocument/2006/relationships/slideLayout" Target="../slideLayouts/slideLayout66.xml"/><Relationship Id="rId9" Type="http://schemas.openxmlformats.org/officeDocument/2006/relationships/slideLayout" Target="../slideLayouts/slideLayout71.xml"/><Relationship Id="rId14" Type="http://schemas.openxmlformats.org/officeDocument/2006/relationships/theme" Target="../theme/theme6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3.xml"/><Relationship Id="rId13" Type="http://schemas.openxmlformats.org/officeDocument/2006/relationships/slideLayout" Target="../slideLayouts/slideLayout88.xml"/><Relationship Id="rId3" Type="http://schemas.openxmlformats.org/officeDocument/2006/relationships/slideLayout" Target="../slideLayouts/slideLayout78.xml"/><Relationship Id="rId7" Type="http://schemas.openxmlformats.org/officeDocument/2006/relationships/slideLayout" Target="../slideLayouts/slideLayout82.xml"/><Relationship Id="rId12" Type="http://schemas.openxmlformats.org/officeDocument/2006/relationships/slideLayout" Target="../slideLayouts/slideLayout87.xml"/><Relationship Id="rId2" Type="http://schemas.openxmlformats.org/officeDocument/2006/relationships/slideLayout" Target="../slideLayouts/slideLayout77.xml"/><Relationship Id="rId1" Type="http://schemas.openxmlformats.org/officeDocument/2006/relationships/slideLayout" Target="../slideLayouts/slideLayout76.xml"/><Relationship Id="rId6" Type="http://schemas.openxmlformats.org/officeDocument/2006/relationships/slideLayout" Target="../slideLayouts/slideLayout81.xml"/><Relationship Id="rId11" Type="http://schemas.openxmlformats.org/officeDocument/2006/relationships/slideLayout" Target="../slideLayouts/slideLayout86.xml"/><Relationship Id="rId5" Type="http://schemas.openxmlformats.org/officeDocument/2006/relationships/slideLayout" Target="../slideLayouts/slideLayout80.xml"/><Relationship Id="rId10" Type="http://schemas.openxmlformats.org/officeDocument/2006/relationships/slideLayout" Target="../slideLayouts/slideLayout85.xml"/><Relationship Id="rId4" Type="http://schemas.openxmlformats.org/officeDocument/2006/relationships/slideLayout" Target="../slideLayouts/slideLayout79.xml"/><Relationship Id="rId9" Type="http://schemas.openxmlformats.org/officeDocument/2006/relationships/slideLayout" Target="../slideLayouts/slideLayout84.xml"/><Relationship Id="rId14" Type="http://schemas.openxmlformats.org/officeDocument/2006/relationships/theme" Target="../theme/theme7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6.xml"/><Relationship Id="rId13" Type="http://schemas.openxmlformats.org/officeDocument/2006/relationships/slideLayout" Target="../slideLayouts/slideLayout101.xml"/><Relationship Id="rId3" Type="http://schemas.openxmlformats.org/officeDocument/2006/relationships/slideLayout" Target="../slideLayouts/slideLayout91.xml"/><Relationship Id="rId7" Type="http://schemas.openxmlformats.org/officeDocument/2006/relationships/slideLayout" Target="../slideLayouts/slideLayout95.xml"/><Relationship Id="rId12" Type="http://schemas.openxmlformats.org/officeDocument/2006/relationships/slideLayout" Target="../slideLayouts/slideLayout100.xml"/><Relationship Id="rId2" Type="http://schemas.openxmlformats.org/officeDocument/2006/relationships/slideLayout" Target="../slideLayouts/slideLayout90.xml"/><Relationship Id="rId1" Type="http://schemas.openxmlformats.org/officeDocument/2006/relationships/slideLayout" Target="../slideLayouts/slideLayout89.xml"/><Relationship Id="rId6" Type="http://schemas.openxmlformats.org/officeDocument/2006/relationships/slideLayout" Target="../slideLayouts/slideLayout94.xml"/><Relationship Id="rId11" Type="http://schemas.openxmlformats.org/officeDocument/2006/relationships/slideLayout" Target="../slideLayouts/slideLayout99.xml"/><Relationship Id="rId5" Type="http://schemas.openxmlformats.org/officeDocument/2006/relationships/slideLayout" Target="../slideLayouts/slideLayout93.xml"/><Relationship Id="rId10" Type="http://schemas.openxmlformats.org/officeDocument/2006/relationships/slideLayout" Target="../slideLayouts/slideLayout98.xml"/><Relationship Id="rId4" Type="http://schemas.openxmlformats.org/officeDocument/2006/relationships/slideLayout" Target="../slideLayouts/slideLayout92.xml"/><Relationship Id="rId9" Type="http://schemas.openxmlformats.org/officeDocument/2006/relationships/slideLayout" Target="../slideLayouts/slideLayout97.xml"/><Relationship Id="rId14" Type="http://schemas.openxmlformats.org/officeDocument/2006/relationships/theme" Target="../theme/theme8.xml"/></Relationships>
</file>

<file path=ppt/slideMasters/_rels/slideMaster9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9.xml"/><Relationship Id="rId13" Type="http://schemas.openxmlformats.org/officeDocument/2006/relationships/slideLayout" Target="../slideLayouts/slideLayout114.xml"/><Relationship Id="rId3" Type="http://schemas.openxmlformats.org/officeDocument/2006/relationships/slideLayout" Target="../slideLayouts/slideLayout104.xml"/><Relationship Id="rId7" Type="http://schemas.openxmlformats.org/officeDocument/2006/relationships/slideLayout" Target="../slideLayouts/slideLayout108.xml"/><Relationship Id="rId12" Type="http://schemas.openxmlformats.org/officeDocument/2006/relationships/slideLayout" Target="../slideLayouts/slideLayout113.xml"/><Relationship Id="rId2" Type="http://schemas.openxmlformats.org/officeDocument/2006/relationships/slideLayout" Target="../slideLayouts/slideLayout103.xml"/><Relationship Id="rId1" Type="http://schemas.openxmlformats.org/officeDocument/2006/relationships/slideLayout" Target="../slideLayouts/slideLayout102.xml"/><Relationship Id="rId6" Type="http://schemas.openxmlformats.org/officeDocument/2006/relationships/slideLayout" Target="../slideLayouts/slideLayout107.xml"/><Relationship Id="rId11" Type="http://schemas.openxmlformats.org/officeDocument/2006/relationships/slideLayout" Target="../slideLayouts/slideLayout112.xml"/><Relationship Id="rId5" Type="http://schemas.openxmlformats.org/officeDocument/2006/relationships/slideLayout" Target="../slideLayouts/slideLayout106.xml"/><Relationship Id="rId10" Type="http://schemas.openxmlformats.org/officeDocument/2006/relationships/slideLayout" Target="../slideLayouts/slideLayout111.xml"/><Relationship Id="rId4" Type="http://schemas.openxmlformats.org/officeDocument/2006/relationships/slideLayout" Target="../slideLayouts/slideLayout105.xml"/><Relationship Id="rId9" Type="http://schemas.openxmlformats.org/officeDocument/2006/relationships/slideLayout" Target="../slideLayouts/slideLayout110.xml"/><Relationship Id="rId14" Type="http://schemas.openxmlformats.org/officeDocument/2006/relationships/theme" Target="../theme/theme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l-PL" smtClean="0"/>
              <a:t>Kliknij, aby edytować styl wzorca tytułu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7D0F6C90-1B9A-4419-ABB1-21DCF8BABB3E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l-PL" smtClean="0"/>
              <a:t>Kliknij, aby edytować styl wzorca tytułu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7D0F6C90-1B9A-4419-ABB1-21DCF8BABB3E}" type="slidenum">
              <a:rPr lang="pl-PL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pl-PL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8414270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7" r:id="rId1"/>
    <p:sldLayoutId id="2147483798" r:id="rId2"/>
    <p:sldLayoutId id="2147483799" r:id="rId3"/>
    <p:sldLayoutId id="2147483800" r:id="rId4"/>
    <p:sldLayoutId id="2147483801" r:id="rId5"/>
    <p:sldLayoutId id="2147483802" r:id="rId6"/>
    <p:sldLayoutId id="2147483803" r:id="rId7"/>
    <p:sldLayoutId id="2147483804" r:id="rId8"/>
    <p:sldLayoutId id="2147483805" r:id="rId9"/>
    <p:sldLayoutId id="2147483806" r:id="rId10"/>
    <p:sldLayoutId id="2147483807" r:id="rId11"/>
    <p:sldLayoutId id="2147483808" r:id="rId12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l-PL" smtClean="0"/>
              <a:t>Kliknij, aby edytować styl wzorca tytułu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8942BDFB-DD6C-4A45-BAA2-9961218EAD9A}" type="slidenum">
              <a:rPr lang="pl-PL" smtClean="0">
                <a:solidFill>
                  <a:srgbClr val="000000"/>
                </a:solidFill>
              </a:rPr>
              <a:pPr/>
              <a:t>‹#›</a:t>
            </a:fld>
            <a:endParaRPr lang="pl-PL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4020873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  <p:sldLayoutId id="2147483674" r:id="rId12"/>
    <p:sldLayoutId id="2147483675" r:id="rId13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l-PL" smtClean="0"/>
              <a:t>Kliknij, aby edytować styl wzorca tytułu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7D0F6C90-1B9A-4419-ABB1-21DCF8BABB3E}" type="slidenum">
              <a:rPr lang="pl-PL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pl-PL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811524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  <p:sldLayoutId id="2147483690" r:id="rId2"/>
    <p:sldLayoutId id="2147483691" r:id="rId3"/>
    <p:sldLayoutId id="2147483692" r:id="rId4"/>
    <p:sldLayoutId id="2147483693" r:id="rId5"/>
    <p:sldLayoutId id="2147483694" r:id="rId6"/>
    <p:sldLayoutId id="2147483695" r:id="rId7"/>
    <p:sldLayoutId id="2147483696" r:id="rId8"/>
    <p:sldLayoutId id="2147483697" r:id="rId9"/>
    <p:sldLayoutId id="2147483698" r:id="rId10"/>
    <p:sldLayoutId id="2147483699" r:id="rId11"/>
    <p:sldLayoutId id="2147483700" r:id="rId12"/>
    <p:sldLayoutId id="2147483701" r:id="rId13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l-PL" smtClean="0"/>
              <a:t>Kliknij, aby edytować styl wzorca tytułu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7D0F6C90-1B9A-4419-ABB1-21DCF8BABB3E}" type="slidenum">
              <a:rPr lang="pl-PL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pl-PL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668707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3" r:id="rId1"/>
    <p:sldLayoutId id="2147483704" r:id="rId2"/>
    <p:sldLayoutId id="2147483705" r:id="rId3"/>
    <p:sldLayoutId id="2147483706" r:id="rId4"/>
    <p:sldLayoutId id="2147483707" r:id="rId5"/>
    <p:sldLayoutId id="2147483708" r:id="rId6"/>
    <p:sldLayoutId id="2147483709" r:id="rId7"/>
    <p:sldLayoutId id="2147483710" r:id="rId8"/>
    <p:sldLayoutId id="2147483711" r:id="rId9"/>
    <p:sldLayoutId id="2147483712" r:id="rId10"/>
    <p:sldLayoutId id="2147483713" r:id="rId11"/>
    <p:sldLayoutId id="2147483714" r:id="rId12"/>
    <p:sldLayoutId id="2147483715" r:id="rId13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pl-PL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pl-PL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FFD90045-82F2-466D-9EF8-35FB8DBF1EF7}" type="slidenum">
              <a:rPr lang="pl-PL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pl-PL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2677528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18" r:id="rId2"/>
    <p:sldLayoutId id="2147483719" r:id="rId3"/>
    <p:sldLayoutId id="2147483720" r:id="rId4"/>
    <p:sldLayoutId id="2147483721" r:id="rId5"/>
    <p:sldLayoutId id="2147483722" r:id="rId6"/>
    <p:sldLayoutId id="2147483723" r:id="rId7"/>
    <p:sldLayoutId id="2147483724" r:id="rId8"/>
    <p:sldLayoutId id="2147483725" r:id="rId9"/>
    <p:sldLayoutId id="2147483726" r:id="rId10"/>
    <p:sldLayoutId id="2147483727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l-PL" smtClean="0"/>
              <a:t>Kliknij, aby edytować styl wzorca tytułu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7D0F6C90-1B9A-4419-ABB1-21DCF8BABB3E}" type="slidenum">
              <a:rPr lang="pl-PL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pl-PL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4434084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9" r:id="rId1"/>
    <p:sldLayoutId id="2147483730" r:id="rId2"/>
    <p:sldLayoutId id="2147483731" r:id="rId3"/>
    <p:sldLayoutId id="2147483732" r:id="rId4"/>
    <p:sldLayoutId id="2147483733" r:id="rId5"/>
    <p:sldLayoutId id="2147483734" r:id="rId6"/>
    <p:sldLayoutId id="2147483735" r:id="rId7"/>
    <p:sldLayoutId id="2147483736" r:id="rId8"/>
    <p:sldLayoutId id="2147483737" r:id="rId9"/>
    <p:sldLayoutId id="2147483738" r:id="rId10"/>
    <p:sldLayoutId id="2147483739" r:id="rId11"/>
    <p:sldLayoutId id="2147483740" r:id="rId12"/>
    <p:sldLayoutId id="2147483741" r:id="rId13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l-PL" smtClean="0"/>
              <a:t>Kliknij, aby edytować styl wzorca tytułu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7D0F6C90-1B9A-4419-ABB1-21DCF8BABB3E}" type="slidenum">
              <a:rPr lang="pl-PL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pl-PL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1858568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3" r:id="rId1"/>
    <p:sldLayoutId id="2147483744" r:id="rId2"/>
    <p:sldLayoutId id="2147483745" r:id="rId3"/>
    <p:sldLayoutId id="2147483746" r:id="rId4"/>
    <p:sldLayoutId id="2147483747" r:id="rId5"/>
    <p:sldLayoutId id="2147483748" r:id="rId6"/>
    <p:sldLayoutId id="2147483749" r:id="rId7"/>
    <p:sldLayoutId id="2147483750" r:id="rId8"/>
    <p:sldLayoutId id="2147483751" r:id="rId9"/>
    <p:sldLayoutId id="2147483752" r:id="rId10"/>
    <p:sldLayoutId id="2147483753" r:id="rId11"/>
    <p:sldLayoutId id="2147483754" r:id="rId12"/>
    <p:sldLayoutId id="2147483755" r:id="rId13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l-PL" smtClean="0"/>
              <a:t>Kliknij, aby edytować styl wzorca tytułu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7D0F6C90-1B9A-4419-ABB1-21DCF8BABB3E}" type="slidenum">
              <a:rPr lang="pl-PL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pl-PL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7416836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  <p:sldLayoutId id="2147483768" r:id="rId12"/>
    <p:sldLayoutId id="2147483769" r:id="rId13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l-PL" smtClean="0"/>
              <a:t>Kliknij, aby edytować styl wzorca tytułu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7D0F6C90-1B9A-4419-ABB1-21DCF8BABB3E}" type="slidenum">
              <a:rPr lang="pl-PL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pl-PL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0136539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1" r:id="rId1"/>
    <p:sldLayoutId id="2147483772" r:id="rId2"/>
    <p:sldLayoutId id="2147483773" r:id="rId3"/>
    <p:sldLayoutId id="2147483774" r:id="rId4"/>
    <p:sldLayoutId id="2147483775" r:id="rId5"/>
    <p:sldLayoutId id="2147483776" r:id="rId6"/>
    <p:sldLayoutId id="2147483777" r:id="rId7"/>
    <p:sldLayoutId id="2147483778" r:id="rId8"/>
    <p:sldLayoutId id="2147483779" r:id="rId9"/>
    <p:sldLayoutId id="2147483780" r:id="rId10"/>
    <p:sldLayoutId id="2147483781" r:id="rId11"/>
    <p:sldLayoutId id="2147483782" r:id="rId12"/>
    <p:sldLayoutId id="2147483783" r:id="rId13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08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0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08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14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9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0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0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20000">
              <a:srgbClr val="C0E399"/>
            </a:gs>
            <a:gs pos="100000">
              <a:schemeClr val="accent3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0" y="1988840"/>
            <a:ext cx="9036496" cy="3312368"/>
          </a:xfrm>
        </p:spPr>
        <p:txBody>
          <a:bodyPr/>
          <a:lstStyle/>
          <a:p>
            <a:r>
              <a:rPr lang="pl-PL" sz="3000" b="1" dirty="0" smtClean="0">
                <a:solidFill>
                  <a:srgbClr val="0070C0"/>
                </a:solidFill>
                <a:cs typeface="Times New Roman" pitchFamily="18" charset="0"/>
              </a:rPr>
              <a:t>Informacja na temat działań podejmowanych przez </a:t>
            </a:r>
          </a:p>
          <a:p>
            <a:r>
              <a:rPr lang="pl-PL" sz="3000" b="1" dirty="0" smtClean="0">
                <a:solidFill>
                  <a:srgbClr val="0070C0"/>
                </a:solidFill>
                <a:cs typeface="Times New Roman" pitchFamily="18" charset="0"/>
              </a:rPr>
              <a:t>Powiatowy Urząd Pracy w </a:t>
            </a:r>
            <a:r>
              <a:rPr lang="pl-PL" sz="3000" b="1" dirty="0" smtClean="0">
                <a:solidFill>
                  <a:srgbClr val="0070C0"/>
                </a:solidFill>
                <a:cs typeface="Times New Roman" pitchFamily="18" charset="0"/>
              </a:rPr>
              <a:t>S</a:t>
            </a:r>
            <a:r>
              <a:rPr lang="pl-PL" sz="3000" b="1" dirty="0" smtClean="0">
                <a:solidFill>
                  <a:srgbClr val="0070C0"/>
                </a:solidFill>
                <a:cs typeface="Times New Roman" pitchFamily="18" charset="0"/>
              </a:rPr>
              <a:t>ępólnie </a:t>
            </a:r>
            <a:r>
              <a:rPr lang="pl-PL" sz="3000" b="1" dirty="0" smtClean="0">
                <a:solidFill>
                  <a:srgbClr val="0070C0"/>
                </a:solidFill>
                <a:cs typeface="Times New Roman" pitchFamily="18" charset="0"/>
              </a:rPr>
              <a:t>K</a:t>
            </a:r>
            <a:r>
              <a:rPr lang="pl-PL" sz="3000" b="1" dirty="0" smtClean="0">
                <a:solidFill>
                  <a:srgbClr val="0070C0"/>
                </a:solidFill>
                <a:cs typeface="Times New Roman" pitchFamily="18" charset="0"/>
              </a:rPr>
              <a:t>raj.</a:t>
            </a:r>
          </a:p>
          <a:p>
            <a:r>
              <a:rPr lang="pl-PL" sz="3000" b="1" dirty="0" smtClean="0">
                <a:solidFill>
                  <a:srgbClr val="0070C0"/>
                </a:solidFill>
                <a:cs typeface="Times New Roman" pitchFamily="18" charset="0"/>
              </a:rPr>
              <a:t>w zakresie aktywizacji osób bezrobotnych z uwzględnieniem sytuacji panującej na lokalnym rynku pracy w 2015 r.</a:t>
            </a:r>
            <a:r>
              <a:rPr lang="pl-PL" sz="3000" b="1" dirty="0" smtClean="0">
                <a:solidFill>
                  <a:srgbClr val="0070C0"/>
                </a:solidFill>
                <a:cs typeface="Times New Roman" pitchFamily="18" charset="0"/>
              </a:rPr>
              <a:t/>
            </a:r>
            <a:br>
              <a:rPr lang="pl-PL" sz="3000" b="1" dirty="0" smtClean="0">
                <a:solidFill>
                  <a:srgbClr val="0070C0"/>
                </a:solidFill>
                <a:cs typeface="Times New Roman" pitchFamily="18" charset="0"/>
              </a:rPr>
            </a:br>
            <a:endParaRPr lang="pl-PL" sz="3000" dirty="0"/>
          </a:p>
        </p:txBody>
      </p:sp>
      <p:sp>
        <p:nvSpPr>
          <p:cNvPr id="4" name="pole tekstowe 3"/>
          <p:cNvSpPr txBox="1"/>
          <p:nvPr/>
        </p:nvSpPr>
        <p:spPr>
          <a:xfrm>
            <a:off x="6516216" y="5949280"/>
            <a:ext cx="23042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000" dirty="0" smtClean="0"/>
              <a:t>Luty 2016 r.</a:t>
            </a:r>
            <a:endParaRPr lang="pl-PL" sz="2000" dirty="0"/>
          </a:p>
        </p:txBody>
      </p:sp>
      <p:pic>
        <p:nvPicPr>
          <p:cNvPr id="5" name="Obraz 4" descr="logo pup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83569" y="260648"/>
            <a:ext cx="1584176" cy="100282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rostokąt zaokrąglony 20"/>
          <p:cNvSpPr/>
          <p:nvPr/>
        </p:nvSpPr>
        <p:spPr>
          <a:xfrm>
            <a:off x="107504" y="3925998"/>
            <a:ext cx="8352928" cy="2795040"/>
          </a:xfrm>
          <a:prstGeom prst="roundRect">
            <a:avLst/>
          </a:prstGeom>
          <a:gradFill>
            <a:gsLst>
              <a:gs pos="0">
                <a:srgbClr val="92D050"/>
              </a:gs>
              <a:gs pos="100000">
                <a:schemeClr val="accent3">
                  <a:tint val="15000"/>
                  <a:satMod val="350000"/>
                </a:schemeClr>
              </a:gs>
            </a:gsLst>
          </a:gra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l-PL">
              <a:solidFill>
                <a:prstClr val="black"/>
              </a:solidFill>
            </a:endParaRPr>
          </a:p>
        </p:txBody>
      </p:sp>
      <p:sp>
        <p:nvSpPr>
          <p:cNvPr id="24" name="Prostokąt zaokrąglony 23"/>
          <p:cNvSpPr/>
          <p:nvPr/>
        </p:nvSpPr>
        <p:spPr>
          <a:xfrm>
            <a:off x="107504" y="788219"/>
            <a:ext cx="8352928" cy="2980492"/>
          </a:xfrm>
          <a:prstGeom prst="roundRect">
            <a:avLst/>
          </a:prstGeom>
          <a:gradFill>
            <a:gsLst>
              <a:gs pos="0">
                <a:srgbClr val="92D050"/>
              </a:gs>
              <a:gs pos="100000">
                <a:schemeClr val="accent3">
                  <a:tint val="15000"/>
                  <a:satMod val="350000"/>
                </a:schemeClr>
              </a:gs>
            </a:gsLst>
            <a:lin ang="5400000" scaled="0"/>
          </a:gra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l-PL" dirty="0">
              <a:solidFill>
                <a:prstClr val="black"/>
              </a:solidFill>
            </a:endParaRPr>
          </a:p>
        </p:txBody>
      </p:sp>
      <p:sp>
        <p:nvSpPr>
          <p:cNvPr id="25" name="pole tekstowe 24"/>
          <p:cNvSpPr txBox="1"/>
          <p:nvPr/>
        </p:nvSpPr>
        <p:spPr>
          <a:xfrm>
            <a:off x="509555" y="857899"/>
            <a:ext cx="230425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1600" dirty="0">
                <a:solidFill>
                  <a:prstClr val="black"/>
                </a:solidFill>
              </a:rPr>
              <a:t>Liczba osób bezrobotnych na dzień 01.01.2015 r.</a:t>
            </a:r>
          </a:p>
        </p:txBody>
      </p:sp>
      <p:sp>
        <p:nvSpPr>
          <p:cNvPr id="28" name="Schemat blokowy: proces 27"/>
          <p:cNvSpPr/>
          <p:nvPr/>
        </p:nvSpPr>
        <p:spPr>
          <a:xfrm>
            <a:off x="575556" y="4784091"/>
            <a:ext cx="2304256" cy="1296144"/>
          </a:xfrm>
          <a:prstGeom prst="flowChartProcess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4000" dirty="0">
                <a:solidFill>
                  <a:prstClr val="black"/>
                </a:solidFill>
              </a:rPr>
              <a:t>2 </a:t>
            </a:r>
            <a:r>
              <a:rPr lang="pl-PL" sz="4000" dirty="0" smtClean="0">
                <a:solidFill>
                  <a:prstClr val="black"/>
                </a:solidFill>
              </a:rPr>
              <a:t>760</a:t>
            </a:r>
            <a:endParaRPr lang="pl-PL" sz="4000" dirty="0">
              <a:solidFill>
                <a:prstClr val="black"/>
              </a:solidFill>
            </a:endParaRPr>
          </a:p>
        </p:txBody>
      </p:sp>
      <p:sp>
        <p:nvSpPr>
          <p:cNvPr id="29" name="pole tekstowe 28"/>
          <p:cNvSpPr txBox="1"/>
          <p:nvPr/>
        </p:nvSpPr>
        <p:spPr>
          <a:xfrm>
            <a:off x="575556" y="3939546"/>
            <a:ext cx="230425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1600" dirty="0">
                <a:solidFill>
                  <a:prstClr val="black"/>
                </a:solidFill>
              </a:rPr>
              <a:t>Liczba osób bezrobotnych na dzień </a:t>
            </a:r>
            <a:r>
              <a:rPr lang="pl-PL" sz="1600" dirty="0" smtClean="0">
                <a:solidFill>
                  <a:prstClr val="black"/>
                </a:solidFill>
              </a:rPr>
              <a:t>31.12.2015 </a:t>
            </a:r>
            <a:r>
              <a:rPr lang="pl-PL" sz="1600" dirty="0">
                <a:solidFill>
                  <a:prstClr val="black"/>
                </a:solidFill>
              </a:rPr>
              <a:t>r.</a:t>
            </a:r>
          </a:p>
        </p:txBody>
      </p:sp>
      <p:sp>
        <p:nvSpPr>
          <p:cNvPr id="30" name="Schemat blokowy: proces 29"/>
          <p:cNvSpPr/>
          <p:nvPr/>
        </p:nvSpPr>
        <p:spPr>
          <a:xfrm>
            <a:off x="502203" y="1824715"/>
            <a:ext cx="2304256" cy="1296144"/>
          </a:xfrm>
          <a:prstGeom prst="flowChartProcess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4000" dirty="0">
                <a:solidFill>
                  <a:prstClr val="black"/>
                </a:solidFill>
              </a:rPr>
              <a:t>3 058</a:t>
            </a:r>
          </a:p>
        </p:txBody>
      </p:sp>
      <p:sp>
        <p:nvSpPr>
          <p:cNvPr id="31" name="Text Box 90"/>
          <p:cNvSpPr txBox="1">
            <a:spLocks noChangeArrowheads="1"/>
          </p:cNvSpPr>
          <p:nvPr/>
        </p:nvSpPr>
        <p:spPr bwMode="auto">
          <a:xfrm>
            <a:off x="323280" y="96575"/>
            <a:ext cx="8748712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pl-PL" b="1" dirty="0" smtClean="0">
                <a:solidFill>
                  <a:schemeClr val="tx2">
                    <a:lumMod val="75000"/>
                  </a:schemeClr>
                </a:solidFill>
              </a:rPr>
              <a:t>Odpływ </a:t>
            </a:r>
            <a:r>
              <a:rPr lang="pl-PL" b="1" dirty="0">
                <a:solidFill>
                  <a:schemeClr val="tx2">
                    <a:lumMod val="75000"/>
                  </a:schemeClr>
                </a:solidFill>
              </a:rPr>
              <a:t>i napływ bezrobotnych w roku 2015 w PUP Sępólno Kraj. </a:t>
            </a:r>
          </a:p>
        </p:txBody>
      </p:sp>
      <p:sp>
        <p:nvSpPr>
          <p:cNvPr id="32" name="pole tekstowe 31"/>
          <p:cNvSpPr txBox="1"/>
          <p:nvPr/>
        </p:nvSpPr>
        <p:spPr>
          <a:xfrm>
            <a:off x="5137858" y="754738"/>
            <a:ext cx="14083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b="1" dirty="0">
                <a:solidFill>
                  <a:prstClr val="black"/>
                </a:solidFill>
              </a:rPr>
              <a:t>ODPŁYW</a:t>
            </a:r>
          </a:p>
        </p:txBody>
      </p:sp>
      <p:sp>
        <p:nvSpPr>
          <p:cNvPr id="33" name="pole tekstowe 32"/>
          <p:cNvSpPr txBox="1"/>
          <p:nvPr/>
        </p:nvSpPr>
        <p:spPr>
          <a:xfrm>
            <a:off x="5137858" y="3925160"/>
            <a:ext cx="141946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b="1" dirty="0">
                <a:solidFill>
                  <a:prstClr val="black"/>
                </a:solidFill>
              </a:rPr>
              <a:t>NAPŁYW</a:t>
            </a:r>
          </a:p>
        </p:txBody>
      </p:sp>
      <p:sp>
        <p:nvSpPr>
          <p:cNvPr id="34" name="Strzałka w prawo 33"/>
          <p:cNvSpPr/>
          <p:nvPr/>
        </p:nvSpPr>
        <p:spPr>
          <a:xfrm>
            <a:off x="3635896" y="1273398"/>
            <a:ext cx="4464496" cy="928280"/>
          </a:xfrm>
          <a:prstGeom prst="rightArrow">
            <a:avLst/>
          </a:prstGeom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3200" dirty="0" smtClean="0">
                <a:solidFill>
                  <a:prstClr val="white"/>
                </a:solidFill>
              </a:rPr>
              <a:t> 3 669</a:t>
            </a:r>
            <a:endParaRPr lang="pl-PL" sz="3200" dirty="0">
              <a:solidFill>
                <a:prstClr val="white"/>
              </a:solidFill>
            </a:endParaRPr>
          </a:p>
        </p:txBody>
      </p:sp>
      <p:sp>
        <p:nvSpPr>
          <p:cNvPr id="36" name="pole tekstowe 35"/>
          <p:cNvSpPr txBox="1"/>
          <p:nvPr/>
        </p:nvSpPr>
        <p:spPr>
          <a:xfrm>
            <a:off x="3707904" y="1104415"/>
            <a:ext cx="37444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dirty="0">
                <a:solidFill>
                  <a:prstClr val="black"/>
                </a:solidFill>
              </a:rPr>
              <a:t>Podjęcia pracy, staże</a:t>
            </a:r>
          </a:p>
          <a:p>
            <a:endParaRPr lang="pl-PL" dirty="0">
              <a:solidFill>
                <a:prstClr val="black"/>
              </a:solidFill>
            </a:endParaRPr>
          </a:p>
        </p:txBody>
      </p:sp>
      <p:sp>
        <p:nvSpPr>
          <p:cNvPr id="38" name="Strzałka w prawo 37"/>
          <p:cNvSpPr/>
          <p:nvPr/>
        </p:nvSpPr>
        <p:spPr>
          <a:xfrm>
            <a:off x="3635896" y="2408382"/>
            <a:ext cx="4464496" cy="928280"/>
          </a:xfrm>
          <a:prstGeom prst="rightArrow">
            <a:avLst/>
          </a:prstGeom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3200" dirty="0">
                <a:solidFill>
                  <a:prstClr val="white"/>
                </a:solidFill>
              </a:rPr>
              <a:t>1 </a:t>
            </a:r>
            <a:r>
              <a:rPr lang="pl-PL" sz="3200" dirty="0" smtClean="0">
                <a:solidFill>
                  <a:prstClr val="white"/>
                </a:solidFill>
              </a:rPr>
              <a:t>556</a:t>
            </a:r>
            <a:endParaRPr lang="pl-PL" sz="3200" dirty="0">
              <a:solidFill>
                <a:prstClr val="white"/>
              </a:solidFill>
            </a:endParaRPr>
          </a:p>
        </p:txBody>
      </p:sp>
      <p:sp>
        <p:nvSpPr>
          <p:cNvPr id="39" name="pole tekstowe 38"/>
          <p:cNvSpPr txBox="1"/>
          <p:nvPr/>
        </p:nvSpPr>
        <p:spPr>
          <a:xfrm>
            <a:off x="3707904" y="2247250"/>
            <a:ext cx="19442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dirty="0">
                <a:solidFill>
                  <a:prstClr val="black">
                    <a:lumMod val="95000"/>
                    <a:lumOff val="5000"/>
                  </a:prstClr>
                </a:solidFill>
              </a:rPr>
              <a:t>Inni wyłączeni</a:t>
            </a:r>
          </a:p>
        </p:txBody>
      </p:sp>
      <p:sp>
        <p:nvSpPr>
          <p:cNvPr id="40" name="pole tekstowe 39" descr="rfrfw"/>
          <p:cNvSpPr txBox="1"/>
          <p:nvPr/>
        </p:nvSpPr>
        <p:spPr>
          <a:xfrm>
            <a:off x="4499992" y="4274508"/>
            <a:ext cx="36724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dirty="0">
                <a:solidFill>
                  <a:prstClr val="black"/>
                </a:solidFill>
              </a:rPr>
              <a:t>Liczba osób rejestrowanych</a:t>
            </a:r>
            <a:br>
              <a:rPr lang="pl-PL" dirty="0">
                <a:solidFill>
                  <a:prstClr val="black"/>
                </a:solidFill>
              </a:rPr>
            </a:br>
            <a:r>
              <a:rPr lang="pl-PL" dirty="0">
                <a:solidFill>
                  <a:prstClr val="black"/>
                </a:solidFill>
              </a:rPr>
              <a:t>w 2015 r.</a:t>
            </a:r>
          </a:p>
        </p:txBody>
      </p:sp>
      <p:sp>
        <p:nvSpPr>
          <p:cNvPr id="41" name="Strzałka w lewo 40"/>
          <p:cNvSpPr/>
          <p:nvPr/>
        </p:nvSpPr>
        <p:spPr>
          <a:xfrm>
            <a:off x="3563888" y="4543714"/>
            <a:ext cx="3708412" cy="1745277"/>
          </a:xfrm>
          <a:prstGeom prst="leftArrow">
            <a:avLst/>
          </a:prstGeom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5400" dirty="0">
                <a:solidFill>
                  <a:prstClr val="white"/>
                </a:solidFill>
              </a:rPr>
              <a:t>4</a:t>
            </a:r>
            <a:r>
              <a:rPr lang="pl-PL" sz="5400" dirty="0" smtClean="0">
                <a:solidFill>
                  <a:prstClr val="white"/>
                </a:solidFill>
              </a:rPr>
              <a:t> 927</a:t>
            </a:r>
            <a:endParaRPr lang="pl-PL" sz="5400" dirty="0">
              <a:solidFill>
                <a:prstClr val="white"/>
              </a:solidFill>
            </a:endParaRPr>
          </a:p>
        </p:txBody>
      </p:sp>
      <p:sp>
        <p:nvSpPr>
          <p:cNvPr id="43" name="Strzałka w lewo 42"/>
          <p:cNvSpPr/>
          <p:nvPr/>
        </p:nvSpPr>
        <p:spPr>
          <a:xfrm>
            <a:off x="7478172" y="5005112"/>
            <a:ext cx="802432" cy="822479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>
              <a:solidFill>
                <a:prstClr val="white"/>
              </a:solidFill>
            </a:endParaRPr>
          </a:p>
        </p:txBody>
      </p:sp>
      <p:sp>
        <p:nvSpPr>
          <p:cNvPr id="44" name="Strzałka w lewo 43"/>
          <p:cNvSpPr/>
          <p:nvPr/>
        </p:nvSpPr>
        <p:spPr>
          <a:xfrm rot="-5400000">
            <a:off x="7431952" y="4108383"/>
            <a:ext cx="802432" cy="822479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>
              <a:solidFill>
                <a:prstClr val="white"/>
              </a:solidFill>
            </a:endParaRPr>
          </a:p>
        </p:txBody>
      </p:sp>
      <p:sp>
        <p:nvSpPr>
          <p:cNvPr id="45" name="pole tekstowe 44"/>
          <p:cNvSpPr txBox="1"/>
          <p:nvPr/>
        </p:nvSpPr>
        <p:spPr>
          <a:xfrm>
            <a:off x="593273" y="6065356"/>
            <a:ext cx="236352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l-PL" sz="1200" dirty="0">
              <a:solidFill>
                <a:prstClr val="black"/>
              </a:solidFill>
            </a:endParaRPr>
          </a:p>
          <a:p>
            <a:endParaRPr lang="pl-PL" sz="1200" dirty="0">
              <a:solidFill>
                <a:prstClr val="black"/>
              </a:solidFill>
            </a:endParaRPr>
          </a:p>
        </p:txBody>
      </p:sp>
      <p:sp>
        <p:nvSpPr>
          <p:cNvPr id="2" name="Symbol zastępczy numeru slajd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D90045-82F2-466D-9EF8-35FB8DBF1EF7}" type="slidenum">
              <a:rPr lang="pl-PL" smtClean="0">
                <a:solidFill>
                  <a:prstClr val="black">
                    <a:tint val="75000"/>
                  </a:prstClr>
                </a:solidFill>
              </a:rPr>
              <a:pPr/>
              <a:t>10</a:t>
            </a:fld>
            <a:endParaRPr lang="pl-PL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409864536"/>
      </p:ext>
    </p:extLst>
  </p:cSld>
  <p:clrMapOvr>
    <a:masterClrMapping/>
  </p:clrMapOvr>
  <p:transition>
    <p:wipe dir="u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4"/>
          <p:cNvSpPr txBox="1">
            <a:spLocks noChangeArrowheads="1"/>
          </p:cNvSpPr>
          <p:nvPr/>
        </p:nvSpPr>
        <p:spPr bwMode="auto">
          <a:xfrm>
            <a:off x="427187" y="260350"/>
            <a:ext cx="864120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pl-PL" b="1" dirty="0" smtClean="0">
                <a:solidFill>
                  <a:srgbClr val="002060"/>
                </a:solidFill>
                <a:cs typeface="Times New Roman" pitchFamily="18" charset="0"/>
              </a:rPr>
              <a:t>Osoby </a:t>
            </a:r>
            <a:r>
              <a:rPr lang="pl-PL" b="1" dirty="0">
                <a:solidFill>
                  <a:srgbClr val="002060"/>
                </a:solidFill>
                <a:cs typeface="Times New Roman" pitchFamily="18" charset="0"/>
              </a:rPr>
              <a:t>bezrobotne rejestrowane i wyłączone z ewidencji </a:t>
            </a:r>
            <a:r>
              <a:rPr lang="pl-PL" b="1" dirty="0" smtClean="0">
                <a:solidFill>
                  <a:srgbClr val="002060"/>
                </a:solidFill>
                <a:cs typeface="Times New Roman" pitchFamily="18" charset="0"/>
              </a:rPr>
              <a:t>bezrobotnych w 2015 roku</a:t>
            </a:r>
            <a:endParaRPr lang="pl-PL" b="1" dirty="0">
              <a:solidFill>
                <a:srgbClr val="002060"/>
              </a:solidFill>
              <a:cs typeface="Times New Roman" pitchFamily="18" charset="0"/>
            </a:endParaRPr>
          </a:p>
        </p:txBody>
      </p:sp>
      <p:sp>
        <p:nvSpPr>
          <p:cNvPr id="7171" name="Rectangle 4"/>
          <p:cNvSpPr>
            <a:spLocks noChangeArrowheads="1"/>
          </p:cNvSpPr>
          <p:nvPr/>
        </p:nvSpPr>
        <p:spPr bwMode="auto">
          <a:xfrm>
            <a:off x="539552" y="5805264"/>
            <a:ext cx="7632848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eaLnBrk="0" hangingPunct="0">
              <a:tabLst>
                <a:tab pos="5491163" algn="l"/>
              </a:tabLst>
            </a:pPr>
            <a:r>
              <a:rPr lang="pl-PL" sz="1000" dirty="0" smtClean="0">
                <a:cs typeface="Times New Roman" pitchFamily="18" charset="0"/>
              </a:rPr>
              <a:t>* Podjęcia </a:t>
            </a:r>
            <a:r>
              <a:rPr lang="pl-PL" sz="1000" dirty="0">
                <a:cs typeface="Times New Roman" pitchFamily="18" charset="0"/>
              </a:rPr>
              <a:t>pracy </a:t>
            </a:r>
            <a:r>
              <a:rPr lang="pl-PL" sz="1000" dirty="0" smtClean="0">
                <a:cs typeface="Times New Roman" pitchFamily="18" charset="0"/>
              </a:rPr>
              <a:t>obejmują:</a:t>
            </a:r>
          </a:p>
          <a:p>
            <a:pPr eaLnBrk="0" hangingPunct="0">
              <a:tabLst>
                <a:tab pos="5491163" algn="l"/>
              </a:tabLst>
            </a:pPr>
            <a:r>
              <a:rPr lang="pl-PL" sz="1000" dirty="0" smtClean="0">
                <a:cs typeface="Times New Roman" pitchFamily="18" charset="0"/>
              </a:rPr>
              <a:t>   - </a:t>
            </a:r>
            <a:r>
              <a:rPr lang="pl-PL" sz="1000" dirty="0">
                <a:cs typeface="Times New Roman" pitchFamily="18" charset="0"/>
              </a:rPr>
              <a:t>roboty publiczne, prace interwencyjne (bez staży i prac społecznie użytecznych</a:t>
            </a:r>
            <a:r>
              <a:rPr lang="pl-PL" sz="1000" dirty="0" smtClean="0">
                <a:cs typeface="Times New Roman" pitchFamily="18" charset="0"/>
              </a:rPr>
              <a:t>);</a:t>
            </a:r>
            <a:endParaRPr lang="pl-PL" sz="1000" dirty="0">
              <a:latin typeface="Arial" pitchFamily="34" charset="0"/>
              <a:cs typeface="Arial" pitchFamily="34" charset="0"/>
            </a:endParaRPr>
          </a:p>
          <a:p>
            <a:pPr eaLnBrk="0" hangingPunct="0">
              <a:tabLst>
                <a:tab pos="5491163" algn="l"/>
              </a:tabLst>
            </a:pPr>
            <a:r>
              <a:rPr lang="pl-PL" sz="1000" dirty="0">
                <a:cs typeface="Times New Roman" pitchFamily="18" charset="0"/>
              </a:rPr>
              <a:t>  </a:t>
            </a:r>
            <a:r>
              <a:rPr lang="pl-PL" sz="1000" dirty="0" smtClean="0">
                <a:cs typeface="Times New Roman" pitchFamily="18" charset="0"/>
              </a:rPr>
              <a:t> - </a:t>
            </a:r>
            <a:r>
              <a:rPr lang="pl-PL" sz="1000" dirty="0">
                <a:cs typeface="Times New Roman" pitchFamily="18" charset="0"/>
              </a:rPr>
              <a:t>wykreślenia z powodu podjęć pracy bez udziału finansowego </a:t>
            </a:r>
            <a:r>
              <a:rPr lang="pl-PL" sz="1000" dirty="0" smtClean="0">
                <a:cs typeface="Times New Roman" pitchFamily="18" charset="0"/>
              </a:rPr>
              <a:t>PUP. </a:t>
            </a:r>
            <a:endParaRPr lang="pl-PL" sz="1000" dirty="0">
              <a:latin typeface="Arial" pitchFamily="34" charset="0"/>
              <a:cs typeface="Arial" pitchFamily="34" charset="0"/>
            </a:endParaRPr>
          </a:p>
          <a:p>
            <a:pPr indent="449263" eaLnBrk="0" hangingPunct="0">
              <a:tabLst>
                <a:tab pos="5491163" algn="l"/>
              </a:tabLst>
            </a:pPr>
            <a:endParaRPr lang="pl-PL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3" name="Tabe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4130141175"/>
              </p:ext>
            </p:extLst>
          </p:nvPr>
        </p:nvGraphicFramePr>
        <p:xfrm>
          <a:off x="611560" y="836712"/>
          <a:ext cx="7920879" cy="4752528"/>
        </p:xfrm>
        <a:graphic>
          <a:graphicData uri="http://schemas.openxmlformats.org/drawingml/2006/table">
            <a:tbl>
              <a:tblPr/>
              <a:tblGrid>
                <a:gridCol w="1568527"/>
                <a:gridCol w="1227078"/>
                <a:gridCol w="981662"/>
                <a:gridCol w="682896"/>
                <a:gridCol w="1266202"/>
                <a:gridCol w="1269759"/>
                <a:gridCol w="924755"/>
              </a:tblGrid>
              <a:tr h="299709"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pl-PL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Miesiąc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399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pl-PL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Liczba osób rejestrowanych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399"/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ctr" rtl="0" fontAlgn="ctr"/>
                      <a:r>
                        <a:rPr lang="pl-PL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Liczba osób wykreślonych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3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</a:tr>
              <a:tr h="556602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Ogółem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39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Podjęcia pracy*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39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Staże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39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Niepotwierdzenie gotowości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39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Pozostałe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399"/>
                    </a:solidFill>
                  </a:tcPr>
                </a:tc>
              </a:tr>
              <a:tr h="299709">
                <a:tc>
                  <a:txBody>
                    <a:bodyPr/>
                    <a:lstStyle/>
                    <a:p>
                      <a:pPr algn="l" rtl="0" fontAlgn="ctr"/>
                      <a:r>
                        <a:rPr lang="pl-PL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styczeń</a:t>
                      </a:r>
                    </a:p>
                  </a:txBody>
                  <a:tcPr marL="36000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100" b="0" i="0" u="none" strike="noStrike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</a:rPr>
                        <a:t>544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429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274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9709">
                <a:tc>
                  <a:txBody>
                    <a:bodyPr/>
                    <a:lstStyle/>
                    <a:p>
                      <a:pPr algn="l" rtl="0" fontAlgn="ctr"/>
                      <a:r>
                        <a:rPr lang="pl-PL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luty</a:t>
                      </a:r>
                    </a:p>
                  </a:txBody>
                  <a:tcPr marL="36000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322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481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252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9709">
                <a:tc>
                  <a:txBody>
                    <a:bodyPr/>
                    <a:lstStyle/>
                    <a:p>
                      <a:pPr algn="l" rtl="0" fontAlgn="ctr"/>
                      <a:r>
                        <a:rPr lang="pl-PL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marzec</a:t>
                      </a:r>
                    </a:p>
                  </a:txBody>
                  <a:tcPr marL="36000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285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100" b="0" i="0" u="none" strike="noStrike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</a:rPr>
                        <a:t>504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270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96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9709">
                <a:tc>
                  <a:txBody>
                    <a:bodyPr/>
                    <a:lstStyle/>
                    <a:p>
                      <a:pPr algn="l" rtl="0" fontAlgn="ctr"/>
                      <a:r>
                        <a:rPr lang="pl-PL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kwiecień</a:t>
                      </a:r>
                    </a:p>
                  </a:txBody>
                  <a:tcPr marL="36000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385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100" b="0" i="0" u="none" strike="noStrike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</a:rPr>
                        <a:t>543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100" b="0" i="0" u="none" strike="noStrike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</a:rPr>
                        <a:t>323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87</a:t>
                      </a:r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72</a:t>
                      </a:r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9709">
                <a:tc>
                  <a:txBody>
                    <a:bodyPr/>
                    <a:lstStyle/>
                    <a:p>
                      <a:pPr algn="l" rtl="0" fontAlgn="ctr"/>
                      <a:r>
                        <a:rPr lang="pl-PL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maj</a:t>
                      </a:r>
                    </a:p>
                  </a:txBody>
                  <a:tcPr marL="36000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345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413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249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9709">
                <a:tc>
                  <a:txBody>
                    <a:bodyPr/>
                    <a:lstStyle/>
                    <a:p>
                      <a:pPr algn="l" rtl="0" fontAlgn="ctr"/>
                      <a:r>
                        <a:rPr lang="pl-PL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czerwiec</a:t>
                      </a:r>
                    </a:p>
                  </a:txBody>
                  <a:tcPr marL="36000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100" b="0" i="0" u="none" strike="noStrike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</a:rPr>
                        <a:t>446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434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252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81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9709">
                <a:tc>
                  <a:txBody>
                    <a:bodyPr/>
                    <a:lstStyle/>
                    <a:p>
                      <a:pPr algn="l" rtl="0" fontAlgn="ctr"/>
                      <a:r>
                        <a:rPr lang="pl-PL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lipiec</a:t>
                      </a:r>
                    </a:p>
                  </a:txBody>
                  <a:tcPr marL="36000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100" b="0" i="0" u="none" strike="noStrike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</a:rPr>
                        <a:t>468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363</a:t>
                      </a:r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180</a:t>
                      </a:r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77</a:t>
                      </a:r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9709">
                <a:tc>
                  <a:txBody>
                    <a:bodyPr/>
                    <a:lstStyle/>
                    <a:p>
                      <a:pPr algn="l" rtl="0" fontAlgn="ctr"/>
                      <a:r>
                        <a:rPr lang="pl-PL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sierpień</a:t>
                      </a:r>
                    </a:p>
                  </a:txBody>
                  <a:tcPr marL="36000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362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100" b="0" i="0" u="none" strike="noStrike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</a:rPr>
                        <a:t>573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100" b="0" i="0" u="none" strike="noStrike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</a:rPr>
                        <a:t>389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9709">
                <a:tc>
                  <a:txBody>
                    <a:bodyPr/>
                    <a:lstStyle/>
                    <a:p>
                      <a:pPr algn="l" rtl="0" fontAlgn="ctr"/>
                      <a:r>
                        <a:rPr lang="pl-PL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wrzesień</a:t>
                      </a:r>
                    </a:p>
                  </a:txBody>
                  <a:tcPr marL="36000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100" b="0" i="0" u="none" strike="noStrike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</a:rPr>
                        <a:t>432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100" b="0" i="0" u="none" strike="noStrike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</a:rPr>
                        <a:t>548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100" b="0" i="0" u="none" strike="noStrike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</a:rPr>
                        <a:t>322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87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92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9709">
                <a:tc>
                  <a:txBody>
                    <a:bodyPr/>
                    <a:lstStyle/>
                    <a:p>
                      <a:pPr algn="l" rtl="0" fontAlgn="ctr"/>
                      <a:r>
                        <a:rPr lang="pl-PL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październik</a:t>
                      </a:r>
                    </a:p>
                  </a:txBody>
                  <a:tcPr marL="36000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326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419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211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9709">
                <a:tc>
                  <a:txBody>
                    <a:bodyPr/>
                    <a:lstStyle/>
                    <a:p>
                      <a:pPr algn="l" rtl="0" fontAlgn="ctr"/>
                      <a:r>
                        <a:rPr lang="pl-PL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listopad</a:t>
                      </a:r>
                    </a:p>
                  </a:txBody>
                  <a:tcPr marL="36000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100" b="0" i="0" u="none" strike="noStrike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</a:rPr>
                        <a:t>476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281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169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9709">
                <a:tc>
                  <a:txBody>
                    <a:bodyPr/>
                    <a:lstStyle/>
                    <a:p>
                      <a:pPr algn="l" rtl="0" fontAlgn="ctr"/>
                      <a:r>
                        <a:rPr lang="pl-PL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grudzień</a:t>
                      </a:r>
                    </a:p>
                  </a:txBody>
                  <a:tcPr marL="36000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1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</a:rPr>
                        <a:t>536</a:t>
                      </a:r>
                      <a:r>
                        <a:rPr lang="pl-PL" sz="1100" b="0" i="0" u="none" strike="noStrike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237</a:t>
                      </a:r>
                      <a:r>
                        <a:rPr lang="pl-PL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  <a:r>
                        <a:rPr lang="pl-PL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152</a:t>
                      </a:r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15</a:t>
                      </a:r>
                      <a:r>
                        <a:rPr lang="pl-PL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  <a:r>
                        <a:rPr lang="pl-PL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35</a:t>
                      </a:r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  <a:r>
                        <a:rPr lang="pl-PL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35</a:t>
                      </a:r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9709">
                <a:tc>
                  <a:txBody>
                    <a:bodyPr/>
                    <a:lstStyle/>
                    <a:p>
                      <a:pPr algn="l" rtl="0" fontAlgn="ctr"/>
                      <a:r>
                        <a:rPr lang="pl-PL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RAZEM</a:t>
                      </a:r>
                    </a:p>
                  </a:txBody>
                  <a:tcPr marL="36000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39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4927</a:t>
                      </a:r>
                      <a:endParaRPr lang="pl-PL" sz="11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39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5225</a:t>
                      </a:r>
                      <a:endParaRPr lang="pl-PL" sz="11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39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3043</a:t>
                      </a:r>
                      <a:endParaRPr lang="pl-PL" sz="11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39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626</a:t>
                      </a:r>
                      <a:endParaRPr lang="pl-PL" sz="11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39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759</a:t>
                      </a:r>
                      <a:endParaRPr lang="pl-PL" sz="11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39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797</a:t>
                      </a:r>
                      <a:endParaRPr lang="pl-PL" sz="11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399"/>
                    </a:solidFill>
                  </a:tcPr>
                </a:tc>
              </a:tr>
            </a:tbl>
          </a:graphicData>
        </a:graphic>
      </p:graphicFrame>
      <p:sp>
        <p:nvSpPr>
          <p:cNvPr id="2" name="Symbol zastępczy numeru slajd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7134C81-AF6F-4A02-8F03-B7E6AEB9BA07}" type="slidenum">
              <a:rPr lang="pl-PL" smtClean="0"/>
              <a:pPr>
                <a:defRPr/>
              </a:pPr>
              <a:t>11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xmlns="" val="2154358175"/>
      </p:ext>
    </p:extLst>
  </p:cSld>
  <p:clrMapOvr>
    <a:masterClrMapping/>
  </p:clrMapOvr>
  <p:transition>
    <p:wipe dir="u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4"/>
          <p:cNvSpPr txBox="1">
            <a:spLocks noChangeArrowheads="1"/>
          </p:cNvSpPr>
          <p:nvPr/>
        </p:nvSpPr>
        <p:spPr bwMode="auto">
          <a:xfrm>
            <a:off x="611560" y="476672"/>
            <a:ext cx="8206621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pl-PL" b="1" dirty="0" smtClean="0">
                <a:solidFill>
                  <a:srgbClr val="002060"/>
                </a:solidFill>
                <a:cs typeface="Times New Roman" pitchFamily="18" charset="0"/>
              </a:rPr>
              <a:t>Podjęcia </a:t>
            </a:r>
            <a:r>
              <a:rPr lang="pl-PL" b="1" dirty="0">
                <a:solidFill>
                  <a:srgbClr val="002060"/>
                </a:solidFill>
                <a:cs typeface="Times New Roman" pitchFamily="18" charset="0"/>
              </a:rPr>
              <a:t>pracy </a:t>
            </a:r>
            <a:r>
              <a:rPr lang="pl-PL" b="1" dirty="0" smtClean="0">
                <a:solidFill>
                  <a:srgbClr val="002060"/>
                </a:solidFill>
                <a:cs typeface="Times New Roman" pitchFamily="18" charset="0"/>
              </a:rPr>
              <a:t>za granicą , powroty oraz rejestracja po zatrudnieniu za granica w 2015 roku.</a:t>
            </a:r>
            <a:endParaRPr lang="pl-PL" b="1" dirty="0">
              <a:solidFill>
                <a:srgbClr val="002060"/>
              </a:solidFill>
              <a:cs typeface="Times New Roman" pitchFamily="18" charset="0"/>
            </a:endParaRPr>
          </a:p>
        </p:txBody>
      </p:sp>
      <p:graphicFrame>
        <p:nvGraphicFramePr>
          <p:cNvPr id="6" name="Tabe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717065792"/>
              </p:ext>
            </p:extLst>
          </p:nvPr>
        </p:nvGraphicFramePr>
        <p:xfrm>
          <a:off x="971599" y="1268761"/>
          <a:ext cx="3230318" cy="4824537"/>
        </p:xfrm>
        <a:graphic>
          <a:graphicData uri="http://schemas.openxmlformats.org/drawingml/2006/table">
            <a:tbl>
              <a:tblPr/>
              <a:tblGrid>
                <a:gridCol w="1177291"/>
                <a:gridCol w="1024448"/>
                <a:gridCol w="1028579"/>
              </a:tblGrid>
              <a:tr h="531839"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pl-PL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Miesiąc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399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rtl="0" fontAlgn="ctr"/>
                      <a:r>
                        <a:rPr lang="pl-PL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Liczba podjęć pracy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3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</a:tr>
              <a:tr h="506513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Ogółem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39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Podjęcia za granicą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399"/>
                    </a:solidFill>
                  </a:tcPr>
                </a:tc>
              </a:tr>
              <a:tr h="291245"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styczeń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274</a:t>
                      </a:r>
                      <a:endParaRPr lang="pl-PL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2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</a:rPr>
                        <a:t>107</a:t>
                      </a:r>
                      <a:endParaRPr lang="pl-PL" sz="1200" b="0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1245"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luty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252</a:t>
                      </a:r>
                      <a:endParaRPr lang="pl-PL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39</a:t>
                      </a:r>
                      <a:endParaRPr lang="pl-PL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1245"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marzec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270</a:t>
                      </a:r>
                      <a:endParaRPr lang="pl-PL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54</a:t>
                      </a:r>
                      <a:endParaRPr lang="pl-PL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1245"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kwiecień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323</a:t>
                      </a:r>
                      <a:endParaRPr lang="pl-PL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94</a:t>
                      </a:r>
                      <a:endParaRPr lang="pl-PL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1245"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maj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249</a:t>
                      </a:r>
                      <a:endParaRPr lang="pl-PL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83</a:t>
                      </a:r>
                      <a:endParaRPr lang="pl-PL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1245"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czerwiec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252</a:t>
                      </a:r>
                      <a:endParaRPr lang="pl-PL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41</a:t>
                      </a:r>
                      <a:endParaRPr lang="pl-PL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1245"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lipiec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180</a:t>
                      </a:r>
                      <a:endParaRPr lang="pl-PL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34</a:t>
                      </a:r>
                      <a:endParaRPr lang="pl-PL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1245"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sierpień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389</a:t>
                      </a:r>
                      <a:endParaRPr lang="pl-PL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2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</a:rPr>
                        <a:t>169</a:t>
                      </a:r>
                      <a:endParaRPr lang="pl-PL" sz="1200" b="0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1245"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wrzesień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322</a:t>
                      </a:r>
                      <a:endParaRPr lang="pl-PL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71</a:t>
                      </a:r>
                      <a:endParaRPr lang="pl-PL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1245"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październik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211</a:t>
                      </a:r>
                      <a:endParaRPr lang="pl-PL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25</a:t>
                      </a:r>
                      <a:endParaRPr lang="pl-PL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1245"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listopad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169</a:t>
                      </a:r>
                      <a:endParaRPr lang="pl-PL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</a:t>
                      </a:r>
                      <a:endParaRPr lang="pl-PL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1245"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grudzień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152</a:t>
                      </a:r>
                      <a:endParaRPr lang="pl-PL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2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</a:rPr>
                        <a:t>120</a:t>
                      </a:r>
                      <a:endParaRPr lang="pl-PL" sz="1200" b="0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1245"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RAZEM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3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2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3043</a:t>
                      </a:r>
                      <a:endParaRPr lang="pl-PL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3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2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844</a:t>
                      </a:r>
                      <a:endParaRPr lang="pl-PL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399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4" name="Tabe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160528425"/>
              </p:ext>
            </p:extLst>
          </p:nvPr>
        </p:nvGraphicFramePr>
        <p:xfrm>
          <a:off x="4860032" y="1268761"/>
          <a:ext cx="3096343" cy="4824538"/>
        </p:xfrm>
        <a:graphic>
          <a:graphicData uri="http://schemas.openxmlformats.org/drawingml/2006/table">
            <a:tbl>
              <a:tblPr/>
              <a:tblGrid>
                <a:gridCol w="1131723"/>
                <a:gridCol w="982310"/>
                <a:gridCol w="982310"/>
              </a:tblGrid>
              <a:tr h="500013"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Kraj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39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l-PL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Podjęcia pracy</a:t>
                      </a:r>
                      <a:endParaRPr lang="pl-PL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39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l-PL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powroty</a:t>
                      </a:r>
                      <a:endParaRPr lang="pl-PL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399"/>
                    </a:solidFill>
                  </a:tcPr>
                </a:tc>
              </a:tr>
              <a:tr h="293211">
                <a:tc>
                  <a:txBody>
                    <a:bodyPr/>
                    <a:lstStyle/>
                    <a:p>
                      <a:pPr algn="ctr" fontAlgn="b"/>
                      <a:r>
                        <a:rPr lang="pl-PL" sz="1200" b="0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Francja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200" b="0" i="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590</a:t>
                      </a:r>
                      <a:endParaRPr lang="pl-PL" sz="12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200" b="0" i="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564</a:t>
                      </a:r>
                      <a:endParaRPr lang="pl-PL" sz="12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8039">
                <a:tc>
                  <a:txBody>
                    <a:bodyPr/>
                    <a:lstStyle/>
                    <a:p>
                      <a:pPr algn="ctr" fontAlgn="b"/>
                      <a:r>
                        <a:rPr lang="pl-PL" sz="1200" b="0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Niemcy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200" b="0" i="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127</a:t>
                      </a:r>
                      <a:endParaRPr lang="pl-PL" sz="12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200" b="0" i="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116</a:t>
                      </a:r>
                      <a:endParaRPr lang="pl-PL" sz="12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5080">
                <a:tc>
                  <a:txBody>
                    <a:bodyPr/>
                    <a:lstStyle/>
                    <a:p>
                      <a:pPr algn="ctr" fontAlgn="b"/>
                      <a:r>
                        <a:rPr lang="pl-PL" sz="1200" b="0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Holandia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200" b="0" i="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49</a:t>
                      </a:r>
                      <a:endParaRPr lang="pl-PL" sz="12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200" b="0" i="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76</a:t>
                      </a:r>
                      <a:endParaRPr lang="pl-PL" sz="12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3211">
                <a:tc>
                  <a:txBody>
                    <a:bodyPr/>
                    <a:lstStyle/>
                    <a:p>
                      <a:pPr algn="ctr" fontAlgn="b"/>
                      <a:r>
                        <a:rPr lang="pl-PL" sz="1200" b="0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Szwajcaria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200" b="0" i="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</a:t>
                      </a:r>
                      <a:endParaRPr lang="pl-PL" sz="12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200" b="0" i="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</a:t>
                      </a:r>
                      <a:endParaRPr lang="pl-PL" sz="12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1684">
                <a:tc>
                  <a:txBody>
                    <a:bodyPr/>
                    <a:lstStyle/>
                    <a:p>
                      <a:pPr algn="ctr" fontAlgn="b"/>
                      <a:r>
                        <a:rPr lang="pl-PL" sz="1200" b="0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Wlk. Brytania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200" b="0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200" b="0" i="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</a:t>
                      </a:r>
                      <a:endParaRPr lang="pl-PL" sz="12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1684">
                <a:tc>
                  <a:txBody>
                    <a:bodyPr/>
                    <a:lstStyle/>
                    <a:p>
                      <a:pPr algn="ctr" fontAlgn="b"/>
                      <a:r>
                        <a:rPr lang="pl-PL" sz="1200" b="0" i="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Belgia</a:t>
                      </a:r>
                      <a:endParaRPr lang="pl-PL" sz="12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200" b="0" i="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</a:t>
                      </a:r>
                      <a:endParaRPr lang="pl-PL" sz="12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200" b="0" i="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</a:t>
                      </a:r>
                      <a:endParaRPr lang="pl-PL" sz="12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1684">
                <a:tc>
                  <a:txBody>
                    <a:bodyPr/>
                    <a:lstStyle/>
                    <a:p>
                      <a:pPr algn="ctr" fontAlgn="b"/>
                      <a:r>
                        <a:rPr lang="pl-PL" sz="1200" b="0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Szwecja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200" b="0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200" b="0" i="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endParaRPr lang="pl-PL" sz="12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1684">
                <a:tc>
                  <a:txBody>
                    <a:bodyPr/>
                    <a:lstStyle/>
                    <a:p>
                      <a:pPr algn="ctr" fontAlgn="b"/>
                      <a:r>
                        <a:rPr lang="pl-PL" sz="1200" b="0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Dania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200" b="0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200" b="0" i="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endParaRPr lang="pl-PL" sz="12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1684">
                <a:tc>
                  <a:txBody>
                    <a:bodyPr/>
                    <a:lstStyle/>
                    <a:p>
                      <a:pPr algn="ctr" fontAlgn="b"/>
                      <a:r>
                        <a:rPr lang="pl-PL" sz="1200" b="0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Hiszpania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200" b="0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200" b="0" i="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pl-PL" sz="12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1635">
                <a:tc>
                  <a:txBody>
                    <a:bodyPr/>
                    <a:lstStyle/>
                    <a:p>
                      <a:pPr algn="ctr" fontAlgn="b"/>
                      <a:r>
                        <a:rPr lang="pl-PL" sz="1200" b="0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Włochy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200" b="0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200" b="0" i="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pl-PL" sz="12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3211">
                <a:tc>
                  <a:txBody>
                    <a:bodyPr/>
                    <a:lstStyle/>
                    <a:p>
                      <a:pPr algn="ctr" fontAlgn="b"/>
                      <a:r>
                        <a:rPr lang="pl-PL" sz="1200" b="0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Norwegia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200" b="0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200" b="0" i="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pl-PL" sz="12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3211">
                <a:tc>
                  <a:txBody>
                    <a:bodyPr/>
                    <a:lstStyle/>
                    <a:p>
                      <a:pPr algn="ctr" fontAlgn="b"/>
                      <a:r>
                        <a:rPr lang="pl-PL" sz="1200" b="0" i="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Czechy</a:t>
                      </a:r>
                      <a:endParaRPr lang="pl-PL" sz="12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200" b="0" i="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pl-PL" sz="12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200" b="0" i="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pl-PL" sz="12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3211">
                <a:tc>
                  <a:txBody>
                    <a:bodyPr/>
                    <a:lstStyle/>
                    <a:p>
                      <a:pPr algn="ctr" fontAlgn="b"/>
                      <a:r>
                        <a:rPr lang="pl-PL" sz="1200" b="0" i="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Irlandia</a:t>
                      </a:r>
                      <a:endParaRPr lang="pl-PL" sz="12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200" b="0" i="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pl-PL" sz="12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200" b="0" i="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pl-PL" sz="12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3211">
                <a:tc>
                  <a:txBody>
                    <a:bodyPr/>
                    <a:lstStyle/>
                    <a:p>
                      <a:pPr algn="ctr" fontAlgn="b"/>
                      <a:r>
                        <a:rPr lang="pl-PL" sz="1200" b="0" i="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Luksemburg</a:t>
                      </a:r>
                      <a:endParaRPr lang="pl-PL" sz="12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200" b="0" i="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pl-PL" sz="12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200" b="0" i="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pl-PL" sz="12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2085">
                <a:tc>
                  <a:txBody>
                    <a:bodyPr/>
                    <a:lstStyle/>
                    <a:p>
                      <a:pPr algn="ctr" fontAlgn="b"/>
                      <a:r>
                        <a:rPr lang="pl-PL" sz="1200" b="1" i="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RAZEM</a:t>
                      </a:r>
                      <a:endParaRPr lang="pl-PL" sz="12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3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200" b="1" i="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844</a:t>
                      </a:r>
                      <a:endParaRPr lang="pl-PL" sz="12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3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200" b="1" i="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849</a:t>
                      </a:r>
                      <a:endParaRPr lang="pl-PL" sz="12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399"/>
                    </a:solidFill>
                  </a:tcPr>
                </a:tc>
              </a:tr>
            </a:tbl>
          </a:graphicData>
        </a:graphic>
      </p:graphicFrame>
      <p:sp>
        <p:nvSpPr>
          <p:cNvPr id="2" name="Symbol zastępczy numeru slajd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D90045-82F2-466D-9EF8-35FB8DBF1EF7}" type="slidenum">
              <a:rPr lang="pl-PL" b="1" smtClean="0">
                <a:solidFill>
                  <a:prstClr val="black">
                    <a:tint val="75000"/>
                  </a:prstClr>
                </a:solidFill>
              </a:rPr>
              <a:pPr/>
              <a:t>12</a:t>
            </a:fld>
            <a:endParaRPr lang="pl-PL" b="1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522190286"/>
      </p:ext>
    </p:extLst>
  </p:cSld>
  <p:clrMapOvr>
    <a:masterClrMapping/>
  </p:clrMapOvr>
  <p:transition>
    <p:wipe dir="u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Line 3"/>
          <p:cNvSpPr>
            <a:spLocks noChangeShapeType="1"/>
          </p:cNvSpPr>
          <p:nvPr/>
        </p:nvSpPr>
        <p:spPr bwMode="auto">
          <a:xfrm>
            <a:off x="2633663" y="-1301750"/>
            <a:ext cx="0" cy="0"/>
          </a:xfrm>
          <a:prstGeom prst="line">
            <a:avLst/>
          </a:prstGeom>
          <a:noFill/>
          <a:ln w="127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pl-PL"/>
          </a:p>
        </p:txBody>
      </p:sp>
      <p:sp>
        <p:nvSpPr>
          <p:cNvPr id="9219" name="Rectangle 5"/>
          <p:cNvSpPr>
            <a:spLocks noChangeArrowheads="1"/>
          </p:cNvSpPr>
          <p:nvPr/>
        </p:nvSpPr>
        <p:spPr bwMode="auto">
          <a:xfrm>
            <a:off x="827584" y="260648"/>
            <a:ext cx="7921625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pl-PL" b="1" dirty="0" smtClean="0">
                <a:solidFill>
                  <a:srgbClr val="002060"/>
                </a:solidFill>
                <a:cs typeface="Times New Roman" pitchFamily="18" charset="0"/>
              </a:rPr>
              <a:t>Podjęcia </a:t>
            </a:r>
            <a:r>
              <a:rPr lang="pl-PL" b="1" dirty="0">
                <a:solidFill>
                  <a:srgbClr val="002060"/>
                </a:solidFill>
                <a:cs typeface="Times New Roman" pitchFamily="18" charset="0"/>
              </a:rPr>
              <a:t>pracy według wybranych zawodów w powiecie sępoleńskim </a:t>
            </a:r>
            <a:br>
              <a:rPr lang="pl-PL" b="1" dirty="0">
                <a:solidFill>
                  <a:srgbClr val="002060"/>
                </a:solidFill>
                <a:cs typeface="Times New Roman" pitchFamily="18" charset="0"/>
              </a:rPr>
            </a:br>
            <a:r>
              <a:rPr lang="pl-PL" b="1" dirty="0">
                <a:solidFill>
                  <a:srgbClr val="002060"/>
                </a:solidFill>
                <a:cs typeface="Times New Roman" pitchFamily="18" charset="0"/>
              </a:rPr>
              <a:t>w </a:t>
            </a:r>
            <a:r>
              <a:rPr lang="pl-PL" b="1" dirty="0" smtClean="0">
                <a:solidFill>
                  <a:srgbClr val="002060"/>
                </a:solidFill>
                <a:cs typeface="Times New Roman" pitchFamily="18" charset="0"/>
              </a:rPr>
              <a:t>2015 roku</a:t>
            </a:r>
            <a:endParaRPr lang="pl-PL" dirty="0">
              <a:solidFill>
                <a:srgbClr val="002060"/>
              </a:solidFill>
              <a:latin typeface="Arial" pitchFamily="34" charset="0"/>
            </a:endParaRPr>
          </a:p>
        </p:txBody>
      </p:sp>
      <p:graphicFrame>
        <p:nvGraphicFramePr>
          <p:cNvPr id="6" name="Tabe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509398420"/>
              </p:ext>
            </p:extLst>
          </p:nvPr>
        </p:nvGraphicFramePr>
        <p:xfrm>
          <a:off x="1187624" y="961885"/>
          <a:ext cx="6408712" cy="5472611"/>
        </p:xfrm>
        <a:graphic>
          <a:graphicData uri="http://schemas.openxmlformats.org/drawingml/2006/table">
            <a:tbl>
              <a:tblPr/>
              <a:tblGrid>
                <a:gridCol w="528637"/>
                <a:gridCol w="4151238"/>
                <a:gridCol w="1728837"/>
              </a:tblGrid>
              <a:tr h="298031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Lp. </a:t>
                      </a:r>
                    </a:p>
                  </a:txBody>
                  <a:tcPr marL="4597" marR="4597" marT="4597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E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Nazwa zawodu </a:t>
                      </a:r>
                    </a:p>
                  </a:txBody>
                  <a:tcPr marL="4597" marR="4597" marT="4597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E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Liczba zgłoszonych ofert </a:t>
                      </a:r>
                    </a:p>
                  </a:txBody>
                  <a:tcPr marL="4597" marR="4597" marT="4597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E399"/>
                    </a:solidFill>
                  </a:tcPr>
                </a:tc>
              </a:tr>
              <a:tr h="344972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1. </a:t>
                      </a: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1200" b="0" i="0" u="none" strike="noStrike" dirty="0">
                          <a:effectLst/>
                          <a:latin typeface="+mj-lt"/>
                        </a:rPr>
                        <a:t>robotnik gospodarczy</a:t>
                      </a:r>
                    </a:p>
                  </a:txBody>
                  <a:tcPr marL="36000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200" b="0" i="0" u="none" strike="noStrike" dirty="0" smtClean="0">
                          <a:effectLst/>
                          <a:latin typeface="+mj-lt"/>
                        </a:rPr>
                        <a:t>841</a:t>
                      </a:r>
                      <a:endParaRPr lang="pl-PL" sz="1200" b="0" i="0" u="none" strike="noStrike" dirty="0">
                        <a:effectLst/>
                        <a:latin typeface="+mj-lt"/>
                      </a:endParaRPr>
                    </a:p>
                  </a:txBody>
                  <a:tcPr marL="36000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44972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2. </a:t>
                      </a: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1200" b="0" i="0" u="none" strike="noStrike">
                          <a:effectLst/>
                          <a:latin typeface="+mj-lt"/>
                        </a:rPr>
                        <a:t>pracownik fizyczny</a:t>
                      </a:r>
                    </a:p>
                  </a:txBody>
                  <a:tcPr marL="36000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200" b="0" i="0" u="none" strike="noStrike" dirty="0" smtClean="0">
                          <a:effectLst/>
                          <a:latin typeface="+mj-lt"/>
                        </a:rPr>
                        <a:t>346</a:t>
                      </a:r>
                      <a:endParaRPr lang="pl-PL" sz="1200" b="0" i="0" u="none" strike="noStrike" dirty="0">
                        <a:effectLst/>
                        <a:latin typeface="+mj-lt"/>
                      </a:endParaRPr>
                    </a:p>
                  </a:txBody>
                  <a:tcPr marL="36000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44972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3. </a:t>
                      </a: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1200" b="0" i="0" u="none" strike="noStrike">
                          <a:effectLst/>
                          <a:latin typeface="+mj-lt"/>
                        </a:rPr>
                        <a:t>sprzedawca</a:t>
                      </a:r>
                    </a:p>
                  </a:txBody>
                  <a:tcPr marL="36000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200" b="0" i="0" u="none" strike="noStrike" dirty="0" smtClean="0">
                          <a:effectLst/>
                          <a:latin typeface="+mj-lt"/>
                        </a:rPr>
                        <a:t>274</a:t>
                      </a:r>
                      <a:endParaRPr lang="pl-PL" sz="1200" b="0" i="0" u="none" strike="noStrike" dirty="0">
                        <a:effectLst/>
                        <a:latin typeface="+mj-lt"/>
                      </a:endParaRPr>
                    </a:p>
                  </a:txBody>
                  <a:tcPr marL="36000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44972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4. </a:t>
                      </a: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1200" b="0" i="0" u="none" strike="noStrike">
                          <a:effectLst/>
                          <a:latin typeface="+mj-lt"/>
                        </a:rPr>
                        <a:t>pracownik biurowy</a:t>
                      </a:r>
                    </a:p>
                  </a:txBody>
                  <a:tcPr marL="36000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200" b="0" i="0" u="none" strike="noStrike" dirty="0" smtClean="0">
                          <a:effectLst/>
                          <a:latin typeface="+mj-lt"/>
                        </a:rPr>
                        <a:t>158</a:t>
                      </a:r>
                      <a:endParaRPr lang="pl-PL" sz="1200" b="0" i="0" u="none" strike="noStrike" dirty="0">
                        <a:effectLst/>
                        <a:latin typeface="+mj-lt"/>
                      </a:endParaRPr>
                    </a:p>
                  </a:txBody>
                  <a:tcPr marL="36000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44972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5. </a:t>
                      </a: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1200" b="0" i="0" u="none" strike="noStrike" dirty="0">
                          <a:effectLst/>
                          <a:latin typeface="+mj-lt"/>
                        </a:rPr>
                        <a:t>stolarz</a:t>
                      </a:r>
                    </a:p>
                  </a:txBody>
                  <a:tcPr marL="36000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200" b="0" i="0" u="none" strike="noStrike" dirty="0" smtClean="0">
                          <a:effectLst/>
                          <a:latin typeface="+mj-lt"/>
                        </a:rPr>
                        <a:t>71</a:t>
                      </a:r>
                      <a:endParaRPr lang="pl-PL" sz="1200" b="0" i="0" u="none" strike="noStrike" dirty="0">
                        <a:effectLst/>
                        <a:latin typeface="+mj-lt"/>
                      </a:endParaRPr>
                    </a:p>
                  </a:txBody>
                  <a:tcPr marL="36000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44972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6. </a:t>
                      </a: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1200" b="0" i="0" u="none" strike="noStrike" dirty="0" smtClean="0">
                          <a:effectLst/>
                          <a:latin typeface="+mj-lt"/>
                        </a:rPr>
                        <a:t>opiekunka</a:t>
                      </a:r>
                      <a:endParaRPr lang="pl-PL" sz="1200" b="0" i="0" u="none" strike="noStrike" dirty="0">
                        <a:effectLst/>
                        <a:latin typeface="+mj-lt"/>
                      </a:endParaRPr>
                    </a:p>
                  </a:txBody>
                  <a:tcPr marL="36000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200" b="0" i="0" u="none" strike="noStrike" dirty="0" smtClean="0">
                          <a:effectLst/>
                          <a:latin typeface="+mj-lt"/>
                        </a:rPr>
                        <a:t>65</a:t>
                      </a:r>
                      <a:endParaRPr lang="pl-PL" sz="1200" b="0" i="0" u="none" strike="noStrike" dirty="0">
                        <a:effectLst/>
                        <a:latin typeface="+mj-lt"/>
                      </a:endParaRPr>
                    </a:p>
                  </a:txBody>
                  <a:tcPr marL="36000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44972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7. </a:t>
                      </a: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12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meliorant</a:t>
                      </a:r>
                      <a:endParaRPr lang="pl-PL" sz="1200" b="0" i="0" u="none" strike="noStrike" kern="1200" dirty="0">
                        <a:solidFill>
                          <a:schemeClr val="tx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36000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200" b="0" i="0" u="none" strike="noStrike" dirty="0" smtClean="0">
                          <a:effectLst/>
                          <a:latin typeface="+mj-lt"/>
                        </a:rPr>
                        <a:t>60</a:t>
                      </a:r>
                      <a:endParaRPr lang="pl-PL" sz="1200" b="0" i="0" u="none" strike="noStrike" dirty="0">
                        <a:effectLst/>
                        <a:latin typeface="+mj-lt"/>
                      </a:endParaRPr>
                    </a:p>
                  </a:txBody>
                  <a:tcPr marL="36000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44972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8. </a:t>
                      </a: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1200" b="0" i="0" u="none" strike="noStrike" dirty="0" smtClean="0">
                          <a:effectLst/>
                          <a:latin typeface="+mj-lt"/>
                        </a:rPr>
                        <a:t>robotnik</a:t>
                      </a:r>
                      <a:r>
                        <a:rPr lang="pl-PL" sz="1200" b="0" i="0" u="none" strike="noStrike" baseline="0" dirty="0" smtClean="0">
                          <a:effectLst/>
                          <a:latin typeface="+mj-lt"/>
                        </a:rPr>
                        <a:t> budowlany</a:t>
                      </a:r>
                      <a:endParaRPr lang="pl-PL" sz="1200" b="0" i="0" u="none" strike="noStrike" dirty="0">
                        <a:effectLst/>
                        <a:latin typeface="+mj-lt"/>
                      </a:endParaRPr>
                    </a:p>
                  </a:txBody>
                  <a:tcPr marL="36000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200" b="0" i="0" u="none" strike="noStrike" dirty="0" smtClean="0">
                          <a:effectLst/>
                          <a:latin typeface="+mj-lt"/>
                        </a:rPr>
                        <a:t>59</a:t>
                      </a:r>
                      <a:endParaRPr lang="pl-PL" sz="1200" b="0" i="0" u="none" strike="noStrike" dirty="0">
                        <a:effectLst/>
                        <a:latin typeface="+mj-lt"/>
                      </a:endParaRPr>
                    </a:p>
                  </a:txBody>
                  <a:tcPr marL="36000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44972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9. </a:t>
                      </a: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1200" b="0" i="0" u="none" strike="noStrike" dirty="0" smtClean="0">
                          <a:effectLst/>
                          <a:latin typeface="+mj-lt"/>
                        </a:rPr>
                        <a:t>szwaczka</a:t>
                      </a:r>
                      <a:endParaRPr lang="pl-PL" sz="1200" b="0" i="0" u="none" strike="noStrike" dirty="0">
                        <a:effectLst/>
                        <a:latin typeface="+mj-lt"/>
                      </a:endParaRPr>
                    </a:p>
                  </a:txBody>
                  <a:tcPr marL="36000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200" b="0" i="0" u="none" strike="noStrike" dirty="0">
                          <a:effectLst/>
                          <a:latin typeface="+mj-lt"/>
                        </a:rPr>
                        <a:t>33</a:t>
                      </a:r>
                    </a:p>
                  </a:txBody>
                  <a:tcPr marL="36000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44972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10. </a:t>
                      </a: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1200" b="0" i="0" u="none" strike="noStrike" dirty="0" smtClean="0">
                          <a:effectLst/>
                          <a:latin typeface="+mj-lt"/>
                        </a:rPr>
                        <a:t>murarz</a:t>
                      </a:r>
                      <a:endParaRPr lang="pl-PL" sz="1200" b="0" i="0" u="none" strike="noStrike" dirty="0">
                        <a:effectLst/>
                        <a:latin typeface="+mj-lt"/>
                      </a:endParaRPr>
                    </a:p>
                  </a:txBody>
                  <a:tcPr marL="36000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200" b="0" i="0" u="none" strike="noStrike" dirty="0" smtClean="0">
                          <a:effectLst/>
                          <a:latin typeface="+mj-lt"/>
                        </a:rPr>
                        <a:t>29</a:t>
                      </a:r>
                      <a:endParaRPr lang="pl-PL" sz="1200" b="0" i="0" u="none" strike="noStrike" dirty="0">
                        <a:effectLst/>
                        <a:latin typeface="+mj-lt"/>
                      </a:endParaRPr>
                    </a:p>
                  </a:txBody>
                  <a:tcPr marL="36000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44972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11. </a:t>
                      </a: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1200" b="0" i="0" u="none" strike="noStrike" dirty="0" smtClean="0">
                          <a:effectLst/>
                          <a:latin typeface="+mj-lt"/>
                        </a:rPr>
                        <a:t>kucharz</a:t>
                      </a:r>
                      <a:endParaRPr lang="pl-PL" sz="1200" b="0" i="0" u="none" strike="noStrike" dirty="0">
                        <a:effectLst/>
                        <a:latin typeface="+mj-lt"/>
                      </a:endParaRPr>
                    </a:p>
                  </a:txBody>
                  <a:tcPr marL="36000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200" b="0" i="0" u="none" strike="noStrike" dirty="0" smtClean="0">
                          <a:effectLst/>
                          <a:latin typeface="+mj-lt"/>
                        </a:rPr>
                        <a:t>26</a:t>
                      </a:r>
                      <a:endParaRPr lang="pl-PL" sz="1200" b="0" i="0" u="none" strike="noStrike" dirty="0">
                        <a:effectLst/>
                        <a:latin typeface="+mj-lt"/>
                      </a:endParaRPr>
                    </a:p>
                  </a:txBody>
                  <a:tcPr marL="36000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44972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12. </a:t>
                      </a: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1200" b="0" i="0" u="none" strike="noStrike" dirty="0" smtClean="0">
                          <a:effectLst/>
                          <a:latin typeface="+mj-lt"/>
                        </a:rPr>
                        <a:t>nauczyciel</a:t>
                      </a:r>
                      <a:endParaRPr lang="pl-PL" sz="1200" b="0" i="0" u="none" strike="noStrike" dirty="0">
                        <a:effectLst/>
                        <a:latin typeface="+mj-lt"/>
                      </a:endParaRPr>
                    </a:p>
                  </a:txBody>
                  <a:tcPr marL="36000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200" b="0" i="0" u="none" strike="noStrike" dirty="0" smtClean="0">
                          <a:effectLst/>
                          <a:latin typeface="+mj-lt"/>
                        </a:rPr>
                        <a:t>22</a:t>
                      </a:r>
                      <a:endParaRPr lang="pl-PL" sz="1200" b="0" i="0" u="none" strike="noStrike" dirty="0">
                        <a:effectLst/>
                        <a:latin typeface="+mj-lt"/>
                      </a:endParaRPr>
                    </a:p>
                  </a:txBody>
                  <a:tcPr marL="36000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44972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13. </a:t>
                      </a: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1200" b="0" i="0" u="none" strike="noStrike" dirty="0" smtClean="0">
                          <a:effectLst/>
                          <a:latin typeface="+mj-lt"/>
                        </a:rPr>
                        <a:t>kierowca</a:t>
                      </a:r>
                      <a:r>
                        <a:rPr lang="pl-PL" sz="1200" b="0" i="0" u="none" strike="noStrike" baseline="0" dirty="0" smtClean="0">
                          <a:effectLst/>
                          <a:latin typeface="+mj-lt"/>
                        </a:rPr>
                        <a:t> samochodu</a:t>
                      </a:r>
                      <a:endParaRPr lang="pl-PL" sz="1200" b="0" i="0" u="none" strike="noStrike" dirty="0">
                        <a:effectLst/>
                        <a:latin typeface="+mj-lt"/>
                      </a:endParaRPr>
                    </a:p>
                  </a:txBody>
                  <a:tcPr marL="36000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200" b="0" i="0" u="none" strike="noStrike" dirty="0" smtClean="0">
                          <a:effectLst/>
                          <a:latin typeface="+mj-lt"/>
                        </a:rPr>
                        <a:t>13</a:t>
                      </a:r>
                      <a:endParaRPr lang="pl-PL" sz="1200" b="0" i="0" u="none" strike="noStrike" dirty="0">
                        <a:effectLst/>
                        <a:latin typeface="+mj-lt"/>
                      </a:endParaRPr>
                    </a:p>
                  </a:txBody>
                  <a:tcPr marL="36000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44972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14. </a:t>
                      </a: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1200" b="0" i="0" u="none" strike="noStrike" dirty="0" smtClean="0">
                          <a:effectLst/>
                          <a:latin typeface="+mj-lt"/>
                        </a:rPr>
                        <a:t>sprzątaczka</a:t>
                      </a:r>
                      <a:endParaRPr lang="pl-PL" sz="1200" b="0" i="0" u="none" strike="noStrike" dirty="0">
                        <a:effectLst/>
                        <a:latin typeface="+mj-lt"/>
                      </a:endParaRPr>
                    </a:p>
                  </a:txBody>
                  <a:tcPr marL="36000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200" b="0" i="0" u="none" strike="noStrike" dirty="0" smtClean="0">
                          <a:effectLst/>
                          <a:latin typeface="+mj-lt"/>
                        </a:rPr>
                        <a:t>13</a:t>
                      </a:r>
                      <a:endParaRPr lang="pl-PL" sz="1200" b="0" i="0" u="none" strike="noStrike" dirty="0">
                        <a:effectLst/>
                        <a:latin typeface="+mj-lt"/>
                      </a:endParaRPr>
                    </a:p>
                  </a:txBody>
                  <a:tcPr marL="36000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44972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15.</a:t>
                      </a: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1200" b="0" i="0" u="none" strike="noStrike" dirty="0" smtClean="0">
                          <a:effectLst/>
                          <a:latin typeface="+mj-lt"/>
                        </a:rPr>
                        <a:t>betoniarz</a:t>
                      </a:r>
                      <a:endParaRPr lang="pl-PL" sz="1200" b="0" i="0" u="none" strike="noStrike" dirty="0">
                        <a:effectLst/>
                        <a:latin typeface="+mj-lt"/>
                      </a:endParaRPr>
                    </a:p>
                  </a:txBody>
                  <a:tcPr marL="36000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200" b="0" i="0" u="none" strike="noStrike" dirty="0">
                          <a:effectLst/>
                          <a:latin typeface="+mj-lt"/>
                        </a:rPr>
                        <a:t>10</a:t>
                      </a:r>
                    </a:p>
                  </a:txBody>
                  <a:tcPr marL="36000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5" name="Rectangle 6"/>
          <p:cNvSpPr txBox="1">
            <a:spLocks noGrp="1" noChangeArrowheads="1"/>
          </p:cNvSpPr>
          <p:nvPr/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fld id="{B2D1390A-BF1F-49FC-98E7-63F68170F18B}" type="slidenum">
              <a:rPr lang="pl-PL" sz="1400"/>
              <a:pPr algn="r"/>
              <a:t>13</a:t>
            </a:fld>
            <a:endParaRPr lang="pl-PL" sz="1400" dirty="0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190C309-5F89-4424-AFF8-C6876B10222B}" type="slidenum">
              <a:rPr lang="pl-PL" smtClean="0">
                <a:solidFill>
                  <a:srgbClr val="000000"/>
                </a:solidFill>
              </a:rPr>
              <a:pPr>
                <a:defRPr/>
              </a:pPr>
              <a:t>13</a:t>
            </a:fld>
            <a:endParaRPr lang="pl-PL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159148016"/>
      </p:ext>
    </p:extLst>
  </p:cSld>
  <p:clrMapOvr>
    <a:masterClrMapping/>
  </p:clrMapOvr>
  <p:transition>
    <p:wipe dir="u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2"/>
          <p:cNvSpPr>
            <a:spLocks noChangeArrowheads="1"/>
          </p:cNvSpPr>
          <p:nvPr/>
        </p:nvSpPr>
        <p:spPr bwMode="auto">
          <a:xfrm>
            <a:off x="1685925" y="3752850"/>
            <a:ext cx="184150" cy="65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pl-PL" sz="1100">
                <a:latin typeface="Calibri" pitchFamily="34" charset="0"/>
                <a:cs typeface="Times New Roman" pitchFamily="18" charset="0"/>
              </a:rPr>
              <a:t/>
            </a:r>
            <a:br>
              <a:rPr lang="pl-PL" sz="1100">
                <a:latin typeface="Calibri" pitchFamily="34" charset="0"/>
                <a:cs typeface="Times New Roman" pitchFamily="18" charset="0"/>
              </a:rPr>
            </a:br>
            <a:endParaRPr lang="pl-PL" sz="800">
              <a:latin typeface="Arial" pitchFamily="34" charset="0"/>
            </a:endParaRPr>
          </a:p>
          <a:p>
            <a:pPr eaLnBrk="0" hangingPunct="0"/>
            <a:endParaRPr lang="pl-PL">
              <a:latin typeface="Arial" pitchFamily="34" charset="0"/>
            </a:endParaRPr>
          </a:p>
        </p:txBody>
      </p:sp>
      <p:sp>
        <p:nvSpPr>
          <p:cNvPr id="3076" name="pole tekstowe 96"/>
          <p:cNvSpPr txBox="1">
            <a:spLocks noChangeArrowheads="1"/>
          </p:cNvSpPr>
          <p:nvPr/>
        </p:nvSpPr>
        <p:spPr bwMode="auto">
          <a:xfrm>
            <a:off x="1179415" y="6333009"/>
            <a:ext cx="7200800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pl-PL" sz="1100" dirty="0"/>
              <a:t>* </a:t>
            </a:r>
            <a:r>
              <a:rPr lang="pl-PL" sz="1100" dirty="0" smtClean="0"/>
              <a:t>Stopa </a:t>
            </a:r>
            <a:r>
              <a:rPr lang="pl-PL" sz="1100" dirty="0"/>
              <a:t>bezrobocia wyrażona jest w % i wskazuje udział liczby bezrobotnych w liczbie aktywnych zawodowo. </a:t>
            </a:r>
          </a:p>
          <a:p>
            <a:r>
              <a:rPr lang="pl-PL" sz="1100" dirty="0"/>
              <a:t>Aktywni zawodowo to suma pracujących i bezrobotnych</a:t>
            </a:r>
            <a:r>
              <a:rPr lang="pl-PL" sz="1100" dirty="0" smtClean="0"/>
              <a:t>. Stopa po uwzględnieniu korekty z dnia 22.10.2015 r.</a:t>
            </a:r>
            <a:endParaRPr lang="pl-PL" sz="1100" dirty="0"/>
          </a:p>
        </p:txBody>
      </p:sp>
      <p:sp>
        <p:nvSpPr>
          <p:cNvPr id="3077" name="Text Box 4"/>
          <p:cNvSpPr txBox="1">
            <a:spLocks noChangeArrowheads="1"/>
          </p:cNvSpPr>
          <p:nvPr/>
        </p:nvSpPr>
        <p:spPr bwMode="auto">
          <a:xfrm>
            <a:off x="1511754" y="83989"/>
            <a:ext cx="676900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pl-PL" sz="1600" b="1" dirty="0" smtClean="0">
                <a:solidFill>
                  <a:srgbClr val="002060"/>
                </a:solidFill>
                <a:cs typeface="Times New Roman" pitchFamily="18" charset="0"/>
              </a:rPr>
              <a:t>Stopa </a:t>
            </a:r>
            <a:r>
              <a:rPr lang="pl-PL" sz="1600" b="1" dirty="0">
                <a:solidFill>
                  <a:srgbClr val="002060"/>
                </a:solidFill>
                <a:cs typeface="Times New Roman" pitchFamily="18" charset="0"/>
              </a:rPr>
              <a:t>bezrobocia* w powiecie sępoleńskim w latach </a:t>
            </a:r>
            <a:r>
              <a:rPr lang="pl-PL" sz="1600" b="1" dirty="0" smtClean="0">
                <a:solidFill>
                  <a:srgbClr val="002060"/>
                </a:solidFill>
                <a:cs typeface="Times New Roman" pitchFamily="18" charset="0"/>
              </a:rPr>
              <a:t>2010 </a:t>
            </a:r>
            <a:r>
              <a:rPr lang="pl-PL" sz="1600" b="1" dirty="0">
                <a:solidFill>
                  <a:srgbClr val="002060"/>
                </a:solidFill>
                <a:cs typeface="Times New Roman" pitchFamily="18" charset="0"/>
              </a:rPr>
              <a:t>– </a:t>
            </a:r>
            <a:r>
              <a:rPr lang="pl-PL" sz="1600" b="1" dirty="0" smtClean="0">
                <a:solidFill>
                  <a:srgbClr val="002060"/>
                </a:solidFill>
                <a:cs typeface="Times New Roman" pitchFamily="18" charset="0"/>
              </a:rPr>
              <a:t>2015</a:t>
            </a:r>
            <a:endParaRPr lang="pl-PL" sz="1600" b="1" dirty="0">
              <a:solidFill>
                <a:srgbClr val="002060"/>
              </a:solidFill>
              <a:cs typeface="Times New Roman" pitchFamily="18" charset="0"/>
            </a:endParaRPr>
          </a:p>
        </p:txBody>
      </p:sp>
      <p:graphicFrame>
        <p:nvGraphicFramePr>
          <p:cNvPr id="3" name="Tabe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430877626"/>
              </p:ext>
            </p:extLst>
          </p:nvPr>
        </p:nvGraphicFramePr>
        <p:xfrm>
          <a:off x="1178644" y="520061"/>
          <a:ext cx="7137774" cy="2671643"/>
        </p:xfrm>
        <a:graphic>
          <a:graphicData uri="http://schemas.openxmlformats.org/drawingml/2006/table">
            <a:tbl>
              <a:tblPr/>
              <a:tblGrid>
                <a:gridCol w="1019682"/>
                <a:gridCol w="1019682"/>
                <a:gridCol w="1019682"/>
                <a:gridCol w="1019682"/>
                <a:gridCol w="1019682"/>
                <a:gridCol w="1019682"/>
                <a:gridCol w="1019682"/>
              </a:tblGrid>
              <a:tr h="291707">
                <a:tc>
                  <a:txBody>
                    <a:bodyPr/>
                    <a:lstStyle/>
                    <a:p>
                      <a:pPr algn="l" fontAlgn="b"/>
                      <a:r>
                        <a:rPr lang="pl-PL" sz="1800" b="0" i="0" u="none" strike="noStrike" dirty="0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l-PL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2010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39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l-PL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2011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39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l-PL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2012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39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l-PL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2013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39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l-PL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2014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39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l-PL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2015</a:t>
                      </a:r>
                      <a:endParaRPr lang="pl-PL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399"/>
                    </a:solidFill>
                  </a:tcPr>
                </a:tc>
              </a:tr>
              <a:tr h="198328">
                <a:tc>
                  <a:txBody>
                    <a:bodyPr/>
                    <a:lstStyle/>
                    <a:p>
                      <a:pPr algn="l" rtl="0" fontAlgn="b"/>
                      <a:r>
                        <a:rPr lang="pl-PL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styczeń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39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l-P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24,5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l-PL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26,4</a:t>
                      </a:r>
                      <a:endParaRPr lang="pl-PL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l-PL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26,0</a:t>
                      </a:r>
                      <a:endParaRPr lang="pl-PL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l-P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25,7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l-PL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25,6</a:t>
                      </a:r>
                      <a:endParaRPr lang="pl-PL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l-PL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22,1</a:t>
                      </a:r>
                      <a:endParaRPr lang="pl-PL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8328">
                <a:tc>
                  <a:txBody>
                    <a:bodyPr/>
                    <a:lstStyle/>
                    <a:p>
                      <a:pPr algn="l" rtl="0" fontAlgn="b"/>
                      <a:r>
                        <a:rPr lang="pl-PL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luty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39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l-PL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25,0</a:t>
                      </a:r>
                      <a:endParaRPr lang="pl-PL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l-PL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26,7</a:t>
                      </a:r>
                      <a:endParaRPr lang="pl-PL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l-P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25,7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l-P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25,5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l-PL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24,7</a:t>
                      </a:r>
                      <a:endParaRPr lang="pl-PL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l-PL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21,3</a:t>
                      </a:r>
                      <a:endParaRPr lang="pl-PL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8328">
                <a:tc>
                  <a:txBody>
                    <a:bodyPr/>
                    <a:lstStyle/>
                    <a:p>
                      <a:pPr algn="l" rtl="0" fontAlgn="b"/>
                      <a:r>
                        <a:rPr lang="pl-PL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marzec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39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l-P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24,2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l-PL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25,9</a:t>
                      </a:r>
                      <a:endParaRPr lang="pl-PL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l-P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24,7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l-P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25,1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l-PL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24,1</a:t>
                      </a:r>
                      <a:endParaRPr lang="pl-PL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l-PL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20,0</a:t>
                      </a:r>
                      <a:endParaRPr lang="pl-PL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8328">
                <a:tc>
                  <a:txBody>
                    <a:bodyPr/>
                    <a:lstStyle/>
                    <a:p>
                      <a:pPr algn="l" rtl="0" fontAlgn="b"/>
                      <a:r>
                        <a:rPr lang="pl-PL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kwiecień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39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l-P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22,6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l-PL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24,3</a:t>
                      </a:r>
                      <a:endParaRPr lang="pl-PL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23,5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24,1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22,7</a:t>
                      </a:r>
                      <a:endParaRPr lang="pl-PL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19,1</a:t>
                      </a:r>
                      <a:endParaRPr lang="pl-PL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8328">
                <a:tc>
                  <a:txBody>
                    <a:bodyPr/>
                    <a:lstStyle/>
                    <a:p>
                      <a:pPr algn="l" rtl="0" fontAlgn="b"/>
                      <a:r>
                        <a:rPr lang="pl-PL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maj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39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l-P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21,8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l-PL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23,4</a:t>
                      </a:r>
                      <a:endParaRPr lang="pl-PL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l-P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23,1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l-P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23,3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l-PL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22,0</a:t>
                      </a:r>
                      <a:endParaRPr lang="pl-PL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l-PL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18,7</a:t>
                      </a:r>
                      <a:endParaRPr lang="pl-PL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8328">
                <a:tc>
                  <a:txBody>
                    <a:bodyPr/>
                    <a:lstStyle/>
                    <a:p>
                      <a:pPr algn="l" rtl="0" fontAlgn="b"/>
                      <a:r>
                        <a:rPr lang="pl-PL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czerwiec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39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l-P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20,8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l-PL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22,8</a:t>
                      </a:r>
                      <a:endParaRPr lang="pl-PL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l-P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22,9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l-P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22,8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l-PL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21,2</a:t>
                      </a:r>
                      <a:endParaRPr lang="pl-PL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l-PL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18,8</a:t>
                      </a:r>
                      <a:endParaRPr lang="pl-PL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8328">
                <a:tc>
                  <a:txBody>
                    <a:bodyPr/>
                    <a:lstStyle/>
                    <a:p>
                      <a:pPr algn="l" rtl="0" fontAlgn="b"/>
                      <a:r>
                        <a:rPr lang="pl-PL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lipiec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39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l-PL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21,0</a:t>
                      </a:r>
                      <a:endParaRPr lang="pl-PL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l-PL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23,3</a:t>
                      </a:r>
                      <a:endParaRPr lang="pl-PL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l-P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23,1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l-PL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23,0</a:t>
                      </a:r>
                      <a:endParaRPr lang="pl-PL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l-PL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21,5</a:t>
                      </a:r>
                      <a:endParaRPr lang="pl-PL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l-PL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19,4</a:t>
                      </a:r>
                      <a:endParaRPr lang="pl-PL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8328">
                <a:tc>
                  <a:txBody>
                    <a:bodyPr/>
                    <a:lstStyle/>
                    <a:p>
                      <a:pPr algn="l" rtl="0" fontAlgn="b"/>
                      <a:r>
                        <a:rPr lang="pl-PL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sierpień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39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l-P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20,5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l-P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22,2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l-P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22,8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l-PL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23,0</a:t>
                      </a:r>
                      <a:endParaRPr lang="pl-PL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l-PL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20,8</a:t>
                      </a:r>
                      <a:endParaRPr lang="pl-PL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l-PL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18,1</a:t>
                      </a:r>
                      <a:endParaRPr lang="pl-PL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8328">
                <a:tc>
                  <a:txBody>
                    <a:bodyPr/>
                    <a:lstStyle/>
                    <a:p>
                      <a:pPr algn="l" rtl="0" fontAlgn="b"/>
                      <a:r>
                        <a:rPr lang="pl-PL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wrzesień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39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l-P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20,8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l-P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22,7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l-P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22,4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l-P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22,4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l-PL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20,3</a:t>
                      </a:r>
                      <a:endParaRPr lang="pl-PL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l-PL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17,4</a:t>
                      </a:r>
                      <a:endParaRPr lang="pl-PL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8328">
                <a:tc>
                  <a:txBody>
                    <a:bodyPr/>
                    <a:lstStyle/>
                    <a:p>
                      <a:pPr algn="l" rtl="0" fontAlgn="b"/>
                      <a:r>
                        <a:rPr lang="pl-PL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październik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39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l-P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21,5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l-P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23,9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l-P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22,5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l-P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22,9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l-PL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19,4</a:t>
                      </a:r>
                      <a:endParaRPr lang="pl-PL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l-PL" sz="12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</a:rPr>
                        <a:t>16,8</a:t>
                      </a:r>
                      <a:endParaRPr lang="pl-PL" sz="1200" b="0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8328">
                <a:tc>
                  <a:txBody>
                    <a:bodyPr/>
                    <a:lstStyle/>
                    <a:p>
                      <a:pPr algn="l" rtl="0" fontAlgn="b"/>
                      <a:r>
                        <a:rPr lang="pl-PL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listopad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39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l-P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22,2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l-P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24,7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l-P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23,3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l-P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22,9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l-PL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20,5</a:t>
                      </a:r>
                      <a:endParaRPr lang="pl-PL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l-PL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18,0</a:t>
                      </a:r>
                      <a:endParaRPr lang="pl-PL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8328">
                <a:tc>
                  <a:txBody>
                    <a:bodyPr/>
                    <a:lstStyle/>
                    <a:p>
                      <a:pPr algn="l" rtl="0" fontAlgn="b"/>
                      <a:r>
                        <a:rPr lang="pl-PL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grudzień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39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l-PL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25,9</a:t>
                      </a:r>
                      <a:endParaRPr lang="pl-PL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l-P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25,5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l-P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24,7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l-PL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25,0</a:t>
                      </a:r>
                      <a:endParaRPr lang="pl-PL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l-PL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21,5</a:t>
                      </a:r>
                      <a:endParaRPr lang="pl-PL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l-PL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19,8</a:t>
                      </a:r>
                      <a:endParaRPr lang="pl-PL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2" name="Symbol zastępczy numeru slajd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7134C81-AF6F-4A02-8F03-B7E6AEB9BA07}" type="slidenum">
              <a:rPr lang="pl-PL" smtClean="0"/>
              <a:pPr>
                <a:defRPr/>
              </a:pPr>
              <a:t>14</a:t>
            </a:fld>
            <a:endParaRPr lang="pl-PL" dirty="0"/>
          </a:p>
        </p:txBody>
      </p:sp>
      <p:graphicFrame>
        <p:nvGraphicFramePr>
          <p:cNvPr id="8" name="Wykres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3672072606"/>
              </p:ext>
            </p:extLst>
          </p:nvPr>
        </p:nvGraphicFramePr>
        <p:xfrm>
          <a:off x="1187624" y="3212976"/>
          <a:ext cx="7128792" cy="30963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xmlns="" val="2134092327"/>
      </p:ext>
    </p:extLst>
  </p:cSld>
  <p:clrMapOvr>
    <a:masterClrMapping/>
  </p:clrMapOvr>
  <p:transition>
    <p:wipe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8" grpId="0">
        <p:bldAsOne/>
      </p:bldGraphic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90"/>
          <p:cNvSpPr txBox="1">
            <a:spLocks noChangeArrowheads="1"/>
          </p:cNvSpPr>
          <p:nvPr/>
        </p:nvSpPr>
        <p:spPr bwMode="auto">
          <a:xfrm>
            <a:off x="900826" y="50197"/>
            <a:ext cx="777711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pl-PL" b="1" dirty="0" smtClean="0">
                <a:solidFill>
                  <a:srgbClr val="002060"/>
                </a:solidFill>
              </a:rPr>
              <a:t>Liczba </a:t>
            </a:r>
            <a:r>
              <a:rPr lang="pl-PL" b="1" dirty="0">
                <a:solidFill>
                  <a:srgbClr val="002060"/>
                </a:solidFill>
              </a:rPr>
              <a:t>bezrobotnych w powiecie sępoleńskim w latach </a:t>
            </a:r>
            <a:r>
              <a:rPr lang="pl-PL" b="1" dirty="0" smtClean="0">
                <a:solidFill>
                  <a:srgbClr val="002060"/>
                </a:solidFill>
              </a:rPr>
              <a:t>2010 </a:t>
            </a:r>
            <a:r>
              <a:rPr lang="pl-PL" b="1" dirty="0">
                <a:solidFill>
                  <a:srgbClr val="002060"/>
                </a:solidFill>
              </a:rPr>
              <a:t>– </a:t>
            </a:r>
            <a:r>
              <a:rPr lang="pl-PL" b="1" dirty="0" smtClean="0">
                <a:solidFill>
                  <a:srgbClr val="002060"/>
                </a:solidFill>
              </a:rPr>
              <a:t>2015</a:t>
            </a:r>
            <a:endParaRPr lang="pl-PL" b="1" dirty="0">
              <a:solidFill>
                <a:srgbClr val="002060"/>
              </a:solidFill>
            </a:endParaRPr>
          </a:p>
        </p:txBody>
      </p:sp>
      <p:graphicFrame>
        <p:nvGraphicFramePr>
          <p:cNvPr id="3" name="Tabela 2"/>
          <p:cNvGraphicFramePr>
            <a:graphicFrameLocks noGrp="1"/>
          </p:cNvGraphicFramePr>
          <p:nvPr>
            <p:extLst/>
          </p:nvPr>
        </p:nvGraphicFramePr>
        <p:xfrm>
          <a:off x="971601" y="533564"/>
          <a:ext cx="7200802" cy="2722305"/>
        </p:xfrm>
        <a:graphic>
          <a:graphicData uri="http://schemas.openxmlformats.org/drawingml/2006/table">
            <a:tbl>
              <a:tblPr/>
              <a:tblGrid>
                <a:gridCol w="1028686"/>
                <a:gridCol w="1028686"/>
                <a:gridCol w="1028686"/>
                <a:gridCol w="1028686"/>
                <a:gridCol w="1028686"/>
                <a:gridCol w="1028686"/>
                <a:gridCol w="1028686"/>
              </a:tblGrid>
              <a:tr h="274097">
                <a:tc>
                  <a:txBody>
                    <a:bodyPr/>
                    <a:lstStyle/>
                    <a:p>
                      <a:pPr algn="l" fontAlgn="b"/>
                      <a:r>
                        <a:rPr lang="pl-PL" sz="1800" b="0" i="0" u="none" strike="noStrike" dirty="0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l-PL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2010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39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l-PL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2011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39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l-PL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2012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39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l-PL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2013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39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l-PL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2014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39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l-PL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2015</a:t>
                      </a:r>
                      <a:endParaRPr lang="pl-PL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399"/>
                    </a:solidFill>
                  </a:tcPr>
                </a:tc>
              </a:tr>
              <a:tr h="188442">
                <a:tc>
                  <a:txBody>
                    <a:bodyPr/>
                    <a:lstStyle/>
                    <a:p>
                      <a:pPr algn="l" rtl="0" fontAlgn="b"/>
                      <a:r>
                        <a:rPr lang="pl-PL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styczeń</a:t>
                      </a:r>
                    </a:p>
                  </a:txBody>
                  <a:tcPr marL="36000" marR="9525" marT="9525" marB="1080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>
                        <a:alpha val="5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3645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3730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3716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3712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3725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3173</a:t>
                      </a:r>
                      <a:endParaRPr lang="pl-PL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8442">
                <a:tc>
                  <a:txBody>
                    <a:bodyPr/>
                    <a:lstStyle/>
                    <a:p>
                      <a:pPr algn="l" rtl="0" fontAlgn="b"/>
                      <a:r>
                        <a:rPr lang="pl-PL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luty</a:t>
                      </a:r>
                    </a:p>
                  </a:txBody>
                  <a:tcPr marL="36000" marR="9525" marT="9525" marB="1080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>
                        <a:alpha val="5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3736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3786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3654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3682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200" b="0" i="0" u="none" strike="noStrike">
                          <a:effectLst/>
                          <a:latin typeface="Times New Roman" panose="02020603050405020304" pitchFamily="18" charset="0"/>
                        </a:rPr>
                        <a:t>3562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200" b="0" i="0" u="none" strike="noStrike" dirty="0" smtClean="0">
                          <a:effectLst/>
                          <a:latin typeface="Times New Roman" panose="02020603050405020304" pitchFamily="18" charset="0"/>
                        </a:rPr>
                        <a:t>3014</a:t>
                      </a:r>
                      <a:endParaRPr lang="pl-PL" sz="12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8442">
                <a:tc>
                  <a:txBody>
                    <a:bodyPr/>
                    <a:lstStyle/>
                    <a:p>
                      <a:pPr algn="l" rtl="0" fontAlgn="b"/>
                      <a:r>
                        <a:rPr lang="pl-PL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marzec</a:t>
                      </a:r>
                    </a:p>
                  </a:txBody>
                  <a:tcPr marL="36000" marR="9525" marT="9525" marB="1080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>
                        <a:alpha val="5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3585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3630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3463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l-PL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3597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200" b="0" i="0" u="none" strike="noStrike">
                          <a:effectLst/>
                          <a:latin typeface="Times New Roman" panose="02020603050405020304" pitchFamily="18" charset="0"/>
                        </a:rPr>
                        <a:t>3435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200" b="0" i="0" u="none" strike="noStrike" dirty="0" smtClean="0">
                          <a:effectLst/>
                          <a:latin typeface="Times New Roman" panose="02020603050405020304" pitchFamily="18" charset="0"/>
                        </a:rPr>
                        <a:t>2795</a:t>
                      </a:r>
                      <a:endParaRPr lang="pl-PL" sz="12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8442">
                <a:tc>
                  <a:txBody>
                    <a:bodyPr/>
                    <a:lstStyle/>
                    <a:p>
                      <a:pPr algn="l" rtl="0" fontAlgn="b"/>
                      <a:r>
                        <a:rPr lang="pl-PL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kwiecień</a:t>
                      </a:r>
                    </a:p>
                  </a:txBody>
                  <a:tcPr marL="36000" marR="9525" marT="9525" marB="1080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>
                        <a:alpha val="5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3273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3337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3250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l-PL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3400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200" b="0" i="0" u="none" strike="noStrike">
                          <a:effectLst/>
                          <a:latin typeface="Times New Roman" panose="02020603050405020304" pitchFamily="18" charset="0"/>
                        </a:rPr>
                        <a:t>3187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200" b="0" i="0" u="none" strike="noStrike" dirty="0" smtClean="0">
                          <a:effectLst/>
                          <a:latin typeface="Times New Roman" panose="02020603050405020304" pitchFamily="18" charset="0"/>
                        </a:rPr>
                        <a:t>2637</a:t>
                      </a:r>
                      <a:endParaRPr lang="pl-PL" sz="12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8442">
                <a:tc>
                  <a:txBody>
                    <a:bodyPr/>
                    <a:lstStyle/>
                    <a:p>
                      <a:pPr algn="l" rtl="0" fontAlgn="b"/>
                      <a:r>
                        <a:rPr lang="pl-PL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maj</a:t>
                      </a:r>
                    </a:p>
                  </a:txBody>
                  <a:tcPr marL="36000" marR="9525" marT="9525" marB="1080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>
                        <a:alpha val="5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3133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3185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3180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l-PL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3251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200" b="0" i="0" u="none" strike="noStrike" dirty="0">
                          <a:effectLst/>
                          <a:latin typeface="Times New Roman" panose="02020603050405020304" pitchFamily="18" charset="0"/>
                        </a:rPr>
                        <a:t>3059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200" b="0" i="0" u="none" strike="noStrike" dirty="0" smtClean="0">
                          <a:effectLst/>
                          <a:latin typeface="Times New Roman" panose="02020603050405020304" pitchFamily="18" charset="0"/>
                        </a:rPr>
                        <a:t>2569</a:t>
                      </a:r>
                      <a:endParaRPr lang="pl-PL" sz="12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8442">
                <a:tc>
                  <a:txBody>
                    <a:bodyPr/>
                    <a:lstStyle/>
                    <a:p>
                      <a:pPr algn="l" rtl="0" fontAlgn="b"/>
                      <a:r>
                        <a:rPr lang="pl-PL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czerwiec</a:t>
                      </a:r>
                    </a:p>
                  </a:txBody>
                  <a:tcPr marL="36000" marR="9525" marT="9525" marB="1080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>
                        <a:alpha val="5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2943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3078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3147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l-PL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3151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200" b="0" i="0" u="none" strike="noStrike" dirty="0" smtClean="0">
                          <a:effectLst/>
                          <a:latin typeface="Times New Roman" panose="02020603050405020304" pitchFamily="18" charset="0"/>
                        </a:rPr>
                        <a:t>2922</a:t>
                      </a:r>
                      <a:endParaRPr lang="pl-PL" sz="12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200" b="0" i="0" u="none" strike="noStrike" dirty="0" smtClean="0">
                          <a:effectLst/>
                          <a:latin typeface="Times New Roman" panose="02020603050405020304" pitchFamily="18" charset="0"/>
                        </a:rPr>
                        <a:t>2581</a:t>
                      </a:r>
                      <a:endParaRPr lang="pl-PL" sz="12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8442">
                <a:tc>
                  <a:txBody>
                    <a:bodyPr/>
                    <a:lstStyle/>
                    <a:p>
                      <a:pPr algn="l" rtl="0" fontAlgn="b"/>
                      <a:r>
                        <a:rPr lang="pl-PL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lipiec</a:t>
                      </a:r>
                    </a:p>
                  </a:txBody>
                  <a:tcPr marL="36000" marR="9525" marT="9525" marB="1080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>
                        <a:alpha val="5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2983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3154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3174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l-PL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3215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200" b="0" i="0" u="none" strike="noStrike" dirty="0" smtClean="0">
                          <a:effectLst/>
                          <a:latin typeface="Times New Roman" panose="02020603050405020304" pitchFamily="18" charset="0"/>
                        </a:rPr>
                        <a:t>2966</a:t>
                      </a:r>
                      <a:endParaRPr lang="pl-PL" sz="12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200" b="0" i="0" u="none" strike="noStrike" dirty="0" smtClean="0">
                          <a:effectLst/>
                          <a:latin typeface="Times New Roman" panose="02020603050405020304" pitchFamily="18" charset="0"/>
                        </a:rPr>
                        <a:t>2686</a:t>
                      </a:r>
                      <a:endParaRPr lang="pl-PL" sz="12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8442">
                <a:tc>
                  <a:txBody>
                    <a:bodyPr/>
                    <a:lstStyle/>
                    <a:p>
                      <a:pPr algn="l" rtl="0" fontAlgn="b"/>
                      <a:r>
                        <a:rPr lang="pl-PL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sierpień</a:t>
                      </a:r>
                    </a:p>
                  </a:txBody>
                  <a:tcPr marL="36000" marR="9525" marT="9525" marB="1080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>
                        <a:alpha val="5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2895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2971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3124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l-PL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3217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200" b="0" i="0" u="none" strike="noStrike" dirty="0" smtClean="0">
                          <a:effectLst/>
                          <a:latin typeface="Times New Roman" panose="02020603050405020304" pitchFamily="18" charset="0"/>
                        </a:rPr>
                        <a:t>2843</a:t>
                      </a:r>
                      <a:endParaRPr lang="pl-PL" sz="12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200" b="0" i="0" u="none" strike="noStrike" dirty="0" smtClean="0">
                          <a:effectLst/>
                          <a:latin typeface="Times New Roman" panose="02020603050405020304" pitchFamily="18" charset="0"/>
                        </a:rPr>
                        <a:t>2475</a:t>
                      </a:r>
                      <a:endParaRPr lang="pl-PL" sz="12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8442">
                <a:tc>
                  <a:txBody>
                    <a:bodyPr/>
                    <a:lstStyle/>
                    <a:p>
                      <a:pPr algn="l" rtl="0" fontAlgn="b"/>
                      <a:r>
                        <a:rPr lang="pl-PL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wrzesień</a:t>
                      </a:r>
                    </a:p>
                  </a:txBody>
                  <a:tcPr marL="36000" marR="9525" marT="9525" marB="1080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>
                        <a:alpha val="5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2952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3060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3039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l-PL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3110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200" b="0" i="0" u="none" strike="noStrike" dirty="0" smtClean="0">
                          <a:effectLst/>
                          <a:latin typeface="Times New Roman" panose="02020603050405020304" pitchFamily="18" charset="0"/>
                        </a:rPr>
                        <a:t>2759</a:t>
                      </a:r>
                      <a:endParaRPr lang="pl-PL" sz="12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200" b="0" i="0" u="none" strike="noStrike" dirty="0" smtClean="0">
                          <a:effectLst/>
                          <a:latin typeface="Times New Roman" panose="02020603050405020304" pitchFamily="18" charset="0"/>
                        </a:rPr>
                        <a:t>2359</a:t>
                      </a:r>
                      <a:endParaRPr lang="pl-PL" sz="12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8442">
                <a:tc>
                  <a:txBody>
                    <a:bodyPr/>
                    <a:lstStyle/>
                    <a:p>
                      <a:pPr algn="l" rtl="0" fontAlgn="b"/>
                      <a:r>
                        <a:rPr lang="pl-PL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październik</a:t>
                      </a:r>
                    </a:p>
                  </a:txBody>
                  <a:tcPr marL="36000" marR="9525" marT="9525" marB="1080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>
                        <a:alpha val="5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3086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3262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3057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l-PL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3196</a:t>
                      </a:r>
                      <a:endParaRPr lang="pl-PL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200" b="0" i="0" u="none" strike="noStrike" dirty="0" smtClean="0">
                          <a:effectLst/>
                          <a:latin typeface="Times New Roman" panose="02020603050405020304" pitchFamily="18" charset="0"/>
                        </a:rPr>
                        <a:t>2617</a:t>
                      </a:r>
                      <a:endParaRPr lang="pl-PL" sz="12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200" b="0" i="0" u="none" strike="noStrike" dirty="0" smtClean="0">
                          <a:effectLst/>
                          <a:latin typeface="Times New Roman" panose="02020603050405020304" pitchFamily="18" charset="0"/>
                        </a:rPr>
                        <a:t>2266</a:t>
                      </a:r>
                      <a:endParaRPr lang="pl-PL" sz="12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8442">
                <a:tc>
                  <a:txBody>
                    <a:bodyPr/>
                    <a:lstStyle/>
                    <a:p>
                      <a:pPr algn="l" rtl="0" fontAlgn="b"/>
                      <a:r>
                        <a:rPr lang="pl-PL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listopad</a:t>
                      </a:r>
                    </a:p>
                  </a:txBody>
                  <a:tcPr marL="36000" marR="9525" marT="9525" marB="1080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>
                        <a:alpha val="5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3221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3406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3195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l-PL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3193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200" b="0" i="0" u="none" strike="noStrike" dirty="0" smtClean="0">
                          <a:effectLst/>
                          <a:latin typeface="Times New Roman" panose="02020603050405020304" pitchFamily="18" charset="0"/>
                        </a:rPr>
                        <a:t>2800</a:t>
                      </a:r>
                      <a:endParaRPr lang="pl-PL" sz="12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200" b="0" i="0" u="none" strike="noStrike" dirty="0" smtClean="0">
                          <a:effectLst/>
                          <a:latin typeface="Times New Roman" panose="02020603050405020304" pitchFamily="18" charset="0"/>
                        </a:rPr>
                        <a:t>2461</a:t>
                      </a:r>
                      <a:endParaRPr lang="pl-PL" sz="12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8442">
                <a:tc>
                  <a:txBody>
                    <a:bodyPr/>
                    <a:lstStyle/>
                    <a:p>
                      <a:pPr algn="l" rtl="0" fontAlgn="b"/>
                      <a:r>
                        <a:rPr lang="pl-PL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grudzień</a:t>
                      </a:r>
                    </a:p>
                  </a:txBody>
                  <a:tcPr marL="36000" marR="9525" marT="9525" marB="1080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>
                        <a:alpha val="5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3608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3603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3515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l-PL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3597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200" b="0" i="0" u="none" strike="noStrike" dirty="0" smtClean="0">
                          <a:effectLst/>
                          <a:latin typeface="Times New Roman" panose="02020603050405020304" pitchFamily="18" charset="0"/>
                        </a:rPr>
                        <a:t>3058</a:t>
                      </a:r>
                      <a:endParaRPr lang="pl-PL" sz="12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200" b="0" i="0" u="none" strike="noStrike" dirty="0" smtClean="0">
                          <a:effectLst/>
                          <a:latin typeface="Times New Roman" panose="02020603050405020304" pitchFamily="18" charset="0"/>
                        </a:rPr>
                        <a:t>2760</a:t>
                      </a:r>
                      <a:endParaRPr lang="pl-PL" sz="12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5" name="Wykres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66135115"/>
              </p:ext>
            </p:extLst>
          </p:nvPr>
        </p:nvGraphicFramePr>
        <p:xfrm>
          <a:off x="971600" y="3284985"/>
          <a:ext cx="7344816" cy="324035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7134C81-AF6F-4A02-8F03-B7E6AEB9BA07}" type="slidenum">
              <a:rPr lang="pl-PL" smtClean="0">
                <a:solidFill>
                  <a:srgbClr val="000000"/>
                </a:solidFill>
              </a:rPr>
              <a:pPr>
                <a:defRPr/>
              </a:pPr>
              <a:t>15</a:t>
            </a:fld>
            <a:endParaRPr lang="pl-PL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602605862"/>
      </p:ext>
    </p:extLst>
  </p:cSld>
  <p:clrMapOvr>
    <a:masterClrMapping/>
  </p:clrMapOvr>
  <p:transition>
    <p:wipe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AsOne/>
      </p:bldGraphic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Prostokąt 143"/>
          <p:cNvSpPr>
            <a:spLocks noChangeArrowheads="1"/>
          </p:cNvSpPr>
          <p:nvPr/>
        </p:nvSpPr>
        <p:spPr bwMode="auto">
          <a:xfrm>
            <a:off x="430213" y="332656"/>
            <a:ext cx="8030219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pl-PL" b="1" dirty="0" smtClean="0">
                <a:solidFill>
                  <a:srgbClr val="002060"/>
                </a:solidFill>
              </a:rPr>
              <a:t>Porównanie </a:t>
            </a:r>
            <a:r>
              <a:rPr lang="pl-PL" b="1" dirty="0">
                <a:solidFill>
                  <a:srgbClr val="002060"/>
                </a:solidFill>
              </a:rPr>
              <a:t>liczby bezrobotnych według miast i gmin w powiecie sępoleńskim</a:t>
            </a:r>
            <a:br>
              <a:rPr lang="pl-PL" b="1" dirty="0">
                <a:solidFill>
                  <a:srgbClr val="002060"/>
                </a:solidFill>
              </a:rPr>
            </a:br>
            <a:r>
              <a:rPr lang="pl-PL" b="1" dirty="0">
                <a:solidFill>
                  <a:srgbClr val="002060"/>
                </a:solidFill>
              </a:rPr>
              <a:t>w miesiącach </a:t>
            </a:r>
            <a:r>
              <a:rPr lang="pl-PL" b="1" dirty="0" smtClean="0">
                <a:solidFill>
                  <a:srgbClr val="002060"/>
                </a:solidFill>
              </a:rPr>
              <a:t>grudzień 2014 – listopad 2015 </a:t>
            </a:r>
            <a:r>
              <a:rPr lang="pl-PL" b="1" dirty="0">
                <a:solidFill>
                  <a:srgbClr val="002060"/>
                </a:solidFill>
              </a:rPr>
              <a:t>r.</a:t>
            </a:r>
          </a:p>
        </p:txBody>
      </p:sp>
      <p:graphicFrame>
        <p:nvGraphicFramePr>
          <p:cNvPr id="2" name="Tabela 1"/>
          <p:cNvGraphicFramePr>
            <a:graphicFrameLocks noGrp="1"/>
          </p:cNvGraphicFramePr>
          <p:nvPr>
            <p:extLst/>
          </p:nvPr>
        </p:nvGraphicFramePr>
        <p:xfrm>
          <a:off x="539552" y="1268760"/>
          <a:ext cx="7920879" cy="4968547"/>
        </p:xfrm>
        <a:graphic>
          <a:graphicData uri="http://schemas.openxmlformats.org/drawingml/2006/table">
            <a:tbl>
              <a:tblPr/>
              <a:tblGrid>
                <a:gridCol w="865581"/>
                <a:gridCol w="783922"/>
                <a:gridCol w="783922"/>
                <a:gridCol w="783922"/>
                <a:gridCol w="783922"/>
                <a:gridCol w="783922"/>
                <a:gridCol w="783922"/>
                <a:gridCol w="783922"/>
                <a:gridCol w="783922"/>
                <a:gridCol w="783922"/>
              </a:tblGrid>
              <a:tr h="384449">
                <a:tc rowSpan="3" gridSpan="2">
                  <a:txBody>
                    <a:bodyPr/>
                    <a:lstStyle/>
                    <a:p>
                      <a:pPr algn="ctr" rtl="0" fontAlgn="ctr"/>
                      <a:r>
                        <a:rPr lang="pl-PL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Wyszczególnienie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399"/>
                    </a:solidFill>
                  </a:tcPr>
                </a:tc>
                <a:tc rowSpan="3"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 rtl="0" fontAlgn="ctr"/>
                      <a:r>
                        <a:rPr lang="pl-PL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Liczba bezrobotnych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3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 rtl="0" fontAlgn="ctr"/>
                      <a:r>
                        <a:rPr lang="pl-PL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Bezrobotni z prawem do zasiłku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3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</a:tr>
              <a:tr h="384449">
                <a:tc gridSpan="2"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rtl="0" fontAlgn="ctr"/>
                      <a:r>
                        <a:rPr lang="pl-PL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Ogółem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3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rtl="0" fontAlgn="ctr"/>
                      <a:r>
                        <a:rPr lang="pl-PL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Kobiety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3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rtl="0" fontAlgn="ctr"/>
                      <a:r>
                        <a:rPr lang="pl-PL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Ogółem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3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rtl="0" fontAlgn="ctr"/>
                      <a:r>
                        <a:rPr lang="pl-PL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Kobiety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3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</a:tr>
              <a:tr h="384449">
                <a:tc gridSpan="2"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XII/14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39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l-PL" sz="1200" b="1" i="0" u="none" strike="noStrike" dirty="0" smtClean="0">
                          <a:effectLst/>
                          <a:latin typeface="Times New Roman" panose="02020603050405020304" pitchFamily="18" charset="0"/>
                        </a:rPr>
                        <a:t>XII/15</a:t>
                      </a:r>
                      <a:endParaRPr lang="pl-PL" sz="1200" b="1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39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XII/14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39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l-PL" sz="1200" b="1" i="0" u="none" strike="noStrike" dirty="0" smtClean="0">
                          <a:effectLst/>
                          <a:latin typeface="Times New Roman" panose="02020603050405020304" pitchFamily="18" charset="0"/>
                        </a:rPr>
                        <a:t>XII/15</a:t>
                      </a:r>
                      <a:endParaRPr lang="pl-PL" sz="1200" b="1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39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XII/14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39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l-PL" sz="1200" b="1" i="0" u="none" strike="noStrike" dirty="0" smtClean="0">
                          <a:effectLst/>
                          <a:latin typeface="Times New Roman" panose="02020603050405020304" pitchFamily="18" charset="0"/>
                        </a:rPr>
                        <a:t>XII/15</a:t>
                      </a:r>
                      <a:endParaRPr lang="pl-PL" sz="1200" b="1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39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XII/14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39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l-PL" sz="1200" b="1" i="0" u="none" strike="noStrike" dirty="0" smtClean="0">
                          <a:effectLst/>
                          <a:latin typeface="Times New Roman" panose="02020603050405020304" pitchFamily="18" charset="0"/>
                        </a:rPr>
                        <a:t>XII/15</a:t>
                      </a:r>
                      <a:endParaRPr lang="pl-PL" sz="1200" b="1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399"/>
                    </a:solidFill>
                  </a:tcPr>
                </a:tc>
              </a:tr>
              <a:tr h="384449"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pl-PL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Sępólno Kraj.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Miasto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0" i="0" u="none" strike="noStrike">
                          <a:effectLst/>
                          <a:latin typeface="Times New Roman" panose="02020603050405020304" pitchFamily="18" charset="0"/>
                        </a:rPr>
                        <a:t>659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0" i="0" u="none" strike="noStrike" dirty="0" smtClean="0">
                          <a:effectLst/>
                          <a:latin typeface="Times New Roman" panose="02020603050405020304" pitchFamily="18" charset="0"/>
                        </a:rPr>
                        <a:t>608</a:t>
                      </a:r>
                      <a:endParaRPr lang="pl-PL" sz="11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0" i="0" u="none" strike="noStrike">
                          <a:effectLst/>
                          <a:latin typeface="Times New Roman" panose="02020603050405020304" pitchFamily="18" charset="0"/>
                        </a:rPr>
                        <a:t>365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0" i="0" u="none" strike="noStrike" dirty="0" smtClean="0">
                          <a:effectLst/>
                          <a:latin typeface="Times New Roman" panose="02020603050405020304" pitchFamily="18" charset="0"/>
                        </a:rPr>
                        <a:t>303</a:t>
                      </a:r>
                      <a:endParaRPr lang="pl-PL" sz="11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0" i="0" u="none" strike="noStrike">
                          <a:effectLst/>
                          <a:latin typeface="Times New Roman" panose="02020603050405020304" pitchFamily="18" charset="0"/>
                        </a:rPr>
                        <a:t>181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0" i="0" u="none" strike="noStrike" dirty="0" smtClean="0">
                          <a:effectLst/>
                          <a:latin typeface="Times New Roman" panose="02020603050405020304" pitchFamily="18" charset="0"/>
                        </a:rPr>
                        <a:t>171</a:t>
                      </a:r>
                      <a:endParaRPr lang="pl-PL" sz="11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0" i="0" u="none" strike="noStrike">
                          <a:effectLst/>
                          <a:latin typeface="Times New Roman" panose="02020603050405020304" pitchFamily="18" charset="0"/>
                        </a:rPr>
                        <a:t>88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0" i="0" u="none" strike="noStrike" dirty="0" smtClean="0">
                          <a:effectLst/>
                          <a:latin typeface="Times New Roman" panose="02020603050405020304" pitchFamily="18" charset="0"/>
                        </a:rPr>
                        <a:t>70</a:t>
                      </a:r>
                      <a:endParaRPr lang="pl-PL" sz="11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4449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Gmina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0" i="0" u="none" strike="noStrike">
                          <a:effectLst/>
                          <a:latin typeface="Times New Roman" panose="02020603050405020304" pitchFamily="18" charset="0"/>
                        </a:rPr>
                        <a:t>537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0" i="0" u="none" strike="noStrike" dirty="0" smtClean="0">
                          <a:effectLst/>
                          <a:latin typeface="Times New Roman" panose="02020603050405020304" pitchFamily="18" charset="0"/>
                        </a:rPr>
                        <a:t>507</a:t>
                      </a:r>
                      <a:endParaRPr lang="pl-PL" sz="11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0" i="0" u="none" strike="noStrike">
                          <a:effectLst/>
                          <a:latin typeface="Times New Roman" panose="02020603050405020304" pitchFamily="18" charset="0"/>
                        </a:rPr>
                        <a:t>307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0" i="0" u="none" strike="noStrike" dirty="0" smtClean="0">
                          <a:effectLst/>
                          <a:latin typeface="Times New Roman" panose="02020603050405020304" pitchFamily="18" charset="0"/>
                        </a:rPr>
                        <a:t>302</a:t>
                      </a:r>
                      <a:endParaRPr lang="pl-PL" sz="11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0" i="0" u="none" strike="noStrike">
                          <a:effectLst/>
                          <a:latin typeface="Times New Roman" panose="02020603050405020304" pitchFamily="18" charset="0"/>
                        </a:rPr>
                        <a:t>110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0" i="0" u="none" strike="noStrike" dirty="0" smtClean="0">
                          <a:effectLst/>
                          <a:latin typeface="Times New Roman" panose="02020603050405020304" pitchFamily="18" charset="0"/>
                        </a:rPr>
                        <a:t>114</a:t>
                      </a:r>
                      <a:endParaRPr lang="pl-PL" sz="11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0" i="0" u="none" strike="noStrike">
                          <a:effectLst/>
                          <a:latin typeface="Times New Roman" panose="02020603050405020304" pitchFamily="18" charset="0"/>
                        </a:rPr>
                        <a:t>50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0" i="0" u="none" strike="noStrike" dirty="0" smtClean="0">
                          <a:effectLst/>
                          <a:latin typeface="Times New Roman" panose="02020603050405020304" pitchFamily="18" charset="0"/>
                        </a:rPr>
                        <a:t>59</a:t>
                      </a:r>
                      <a:endParaRPr lang="pl-PL" sz="11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4449"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pl-PL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Kamień Kraj.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Miasto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0" i="0" u="none" strike="noStrike">
                          <a:effectLst/>
                          <a:latin typeface="Times New Roman" panose="02020603050405020304" pitchFamily="18" charset="0"/>
                        </a:rPr>
                        <a:t>156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0" i="0" u="none" strike="noStrike" dirty="0" smtClean="0">
                          <a:effectLst/>
                          <a:latin typeface="Times New Roman" panose="02020603050405020304" pitchFamily="18" charset="0"/>
                        </a:rPr>
                        <a:t>140</a:t>
                      </a:r>
                      <a:endParaRPr lang="pl-PL" sz="11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0" i="0" u="none" strike="noStrike">
                          <a:effectLst/>
                          <a:latin typeface="Times New Roman" panose="02020603050405020304" pitchFamily="18" charset="0"/>
                        </a:rPr>
                        <a:t>97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0" i="0" u="none" strike="noStrike" dirty="0" smtClean="0">
                          <a:effectLst/>
                          <a:latin typeface="Times New Roman" panose="02020603050405020304" pitchFamily="18" charset="0"/>
                        </a:rPr>
                        <a:t>82</a:t>
                      </a:r>
                      <a:endParaRPr lang="pl-PL" sz="11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0" i="0" u="none" strike="noStrike">
                          <a:effectLst/>
                          <a:latin typeface="Times New Roman" panose="02020603050405020304" pitchFamily="18" charset="0"/>
                        </a:rPr>
                        <a:t>44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0" i="0" u="none" strike="noStrike" dirty="0" smtClean="0">
                          <a:effectLst/>
                          <a:latin typeface="Times New Roman" panose="02020603050405020304" pitchFamily="18" charset="0"/>
                        </a:rPr>
                        <a:t>35</a:t>
                      </a:r>
                      <a:endParaRPr lang="pl-PL" sz="11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0" i="0" u="none" strike="noStrike">
                          <a:effectLst/>
                          <a:latin typeface="Times New Roman" panose="02020603050405020304" pitchFamily="18" charset="0"/>
                        </a:rPr>
                        <a:t>22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0" i="0" u="none" strike="noStrike" dirty="0" smtClean="0">
                          <a:effectLst/>
                          <a:latin typeface="Times New Roman" panose="02020603050405020304" pitchFamily="18" charset="0"/>
                        </a:rPr>
                        <a:t>17</a:t>
                      </a:r>
                      <a:endParaRPr lang="pl-PL" sz="11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4449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Gmina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0" i="0" u="none" strike="noStrike">
                          <a:effectLst/>
                          <a:latin typeface="Times New Roman" panose="02020603050405020304" pitchFamily="18" charset="0"/>
                        </a:rPr>
                        <a:t>364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0" i="0" u="none" strike="noStrike" dirty="0" smtClean="0">
                          <a:effectLst/>
                          <a:latin typeface="Times New Roman" panose="02020603050405020304" pitchFamily="18" charset="0"/>
                        </a:rPr>
                        <a:t>318</a:t>
                      </a:r>
                      <a:endParaRPr lang="pl-PL" sz="11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0" i="0" u="none" strike="noStrike">
                          <a:effectLst/>
                          <a:latin typeface="Times New Roman" panose="02020603050405020304" pitchFamily="18" charset="0"/>
                        </a:rPr>
                        <a:t>210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0" i="0" u="none" strike="noStrike" dirty="0" smtClean="0">
                          <a:effectLst/>
                          <a:latin typeface="Times New Roman" panose="02020603050405020304" pitchFamily="18" charset="0"/>
                        </a:rPr>
                        <a:t>206</a:t>
                      </a:r>
                      <a:endParaRPr lang="pl-PL" sz="11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0" i="0" u="none" strike="noStrike">
                          <a:effectLst/>
                          <a:latin typeface="Times New Roman" panose="02020603050405020304" pitchFamily="18" charset="0"/>
                        </a:rPr>
                        <a:t>97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0" i="0" u="none" strike="noStrike" dirty="0" smtClean="0">
                          <a:effectLst/>
                          <a:latin typeface="Times New Roman" panose="02020603050405020304" pitchFamily="18" charset="0"/>
                        </a:rPr>
                        <a:t>68</a:t>
                      </a:r>
                      <a:endParaRPr lang="pl-PL" sz="11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0" i="0" u="none" strike="noStrike">
                          <a:effectLst/>
                          <a:latin typeface="Times New Roman" panose="02020603050405020304" pitchFamily="18" charset="0"/>
                        </a:rPr>
                        <a:t>40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0" i="0" u="none" strike="noStrike" dirty="0">
                          <a:effectLst/>
                          <a:latin typeface="Times New Roman" panose="02020603050405020304" pitchFamily="18" charset="0"/>
                        </a:rPr>
                        <a:t>40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4449"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pl-PL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Więcbork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Miasto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0" i="0" u="none" strike="noStrike">
                          <a:effectLst/>
                          <a:latin typeface="Times New Roman" panose="02020603050405020304" pitchFamily="18" charset="0"/>
                        </a:rPr>
                        <a:t>416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0" i="0" u="none" strike="noStrike" dirty="0" smtClean="0">
                          <a:effectLst/>
                          <a:latin typeface="Times New Roman" panose="02020603050405020304" pitchFamily="18" charset="0"/>
                        </a:rPr>
                        <a:t>380</a:t>
                      </a:r>
                      <a:endParaRPr lang="pl-PL" sz="11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0" i="0" u="none" strike="noStrike">
                          <a:effectLst/>
                          <a:latin typeface="Times New Roman" panose="02020603050405020304" pitchFamily="18" charset="0"/>
                        </a:rPr>
                        <a:t>228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0" i="0" u="none" strike="noStrike" dirty="0" smtClean="0">
                          <a:effectLst/>
                          <a:latin typeface="Times New Roman" panose="02020603050405020304" pitchFamily="18" charset="0"/>
                        </a:rPr>
                        <a:t>208</a:t>
                      </a:r>
                      <a:endParaRPr lang="pl-PL" sz="11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0" i="0" u="none" strike="noStrike">
                          <a:effectLst/>
                          <a:latin typeface="Times New Roman" panose="02020603050405020304" pitchFamily="18" charset="0"/>
                        </a:rPr>
                        <a:t>74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0" i="0" u="none" strike="noStrike" dirty="0" smtClean="0">
                          <a:effectLst/>
                          <a:latin typeface="Times New Roman" panose="02020603050405020304" pitchFamily="18" charset="0"/>
                        </a:rPr>
                        <a:t>65</a:t>
                      </a:r>
                      <a:endParaRPr lang="pl-PL" sz="11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0" i="0" u="none" strike="noStrike">
                          <a:effectLst/>
                          <a:latin typeface="Times New Roman" panose="02020603050405020304" pitchFamily="18" charset="0"/>
                        </a:rPr>
                        <a:t>31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0" i="0" u="none" strike="noStrike" dirty="0" smtClean="0">
                          <a:effectLst/>
                          <a:latin typeface="Times New Roman" panose="02020603050405020304" pitchFamily="18" charset="0"/>
                        </a:rPr>
                        <a:t>28</a:t>
                      </a:r>
                      <a:endParaRPr lang="pl-PL" sz="11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4449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Gmina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0" i="0" u="none" strike="noStrike">
                          <a:effectLst/>
                          <a:latin typeface="Times New Roman" panose="02020603050405020304" pitchFamily="18" charset="0"/>
                        </a:rPr>
                        <a:t>528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0" i="0" u="none" strike="noStrike" dirty="0" smtClean="0">
                          <a:effectLst/>
                          <a:latin typeface="Times New Roman" panose="02020603050405020304" pitchFamily="18" charset="0"/>
                        </a:rPr>
                        <a:t>455</a:t>
                      </a:r>
                      <a:endParaRPr lang="pl-PL" sz="11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0" i="0" u="none" strike="noStrike">
                          <a:effectLst/>
                          <a:latin typeface="Times New Roman" panose="02020603050405020304" pitchFamily="18" charset="0"/>
                        </a:rPr>
                        <a:t>294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0" i="0" u="none" strike="noStrike" dirty="0" smtClean="0">
                          <a:effectLst/>
                          <a:latin typeface="Times New Roman" panose="02020603050405020304" pitchFamily="18" charset="0"/>
                        </a:rPr>
                        <a:t>250</a:t>
                      </a:r>
                      <a:endParaRPr lang="pl-PL" sz="11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0" i="0" u="none" strike="noStrike">
                          <a:effectLst/>
                          <a:latin typeface="Times New Roman" panose="02020603050405020304" pitchFamily="18" charset="0"/>
                        </a:rPr>
                        <a:t>78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0" i="0" u="none" strike="noStrike" dirty="0" smtClean="0">
                          <a:effectLst/>
                          <a:latin typeface="Times New Roman" panose="02020603050405020304" pitchFamily="18" charset="0"/>
                        </a:rPr>
                        <a:t>78</a:t>
                      </a:r>
                      <a:endParaRPr lang="pl-PL" sz="11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0" i="0" u="none" strike="noStrike">
                          <a:effectLst/>
                          <a:latin typeface="Times New Roman" panose="02020603050405020304" pitchFamily="18" charset="0"/>
                        </a:rPr>
                        <a:t>31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0" i="0" u="none" strike="noStrike" dirty="0" smtClean="0">
                          <a:effectLst/>
                          <a:latin typeface="Times New Roman" panose="02020603050405020304" pitchFamily="18" charset="0"/>
                        </a:rPr>
                        <a:t>33</a:t>
                      </a:r>
                      <a:endParaRPr lang="pl-PL" sz="11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2757"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Sośno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Gmina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0" i="0" u="none" strike="noStrike">
                          <a:effectLst/>
                          <a:latin typeface="Times New Roman" panose="02020603050405020304" pitchFamily="18" charset="0"/>
                        </a:rPr>
                        <a:t>398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0" i="0" u="none" strike="noStrike" dirty="0" smtClean="0">
                          <a:effectLst/>
                          <a:latin typeface="Times New Roman" panose="02020603050405020304" pitchFamily="18" charset="0"/>
                        </a:rPr>
                        <a:t>352</a:t>
                      </a:r>
                      <a:endParaRPr lang="pl-PL" sz="11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0" i="0" u="none" strike="noStrike">
                          <a:effectLst/>
                          <a:latin typeface="Times New Roman" panose="02020603050405020304" pitchFamily="18" charset="0"/>
                        </a:rPr>
                        <a:t>209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0" i="0" u="none" strike="noStrike" dirty="0" smtClean="0">
                          <a:effectLst/>
                          <a:latin typeface="Times New Roman" panose="02020603050405020304" pitchFamily="18" charset="0"/>
                        </a:rPr>
                        <a:t>195</a:t>
                      </a:r>
                      <a:endParaRPr lang="pl-PL" sz="11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0" i="0" u="none" strike="noStrike">
                          <a:effectLst/>
                          <a:latin typeface="Times New Roman" panose="02020603050405020304" pitchFamily="18" charset="0"/>
                        </a:rPr>
                        <a:t>80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0" i="0" u="none" strike="noStrike" dirty="0">
                          <a:effectLst/>
                          <a:latin typeface="Times New Roman" panose="02020603050405020304" pitchFamily="18" charset="0"/>
                        </a:rPr>
                        <a:t>66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0" i="0" u="none" strike="noStrike">
                          <a:effectLst/>
                          <a:latin typeface="Times New Roman" panose="02020603050405020304" pitchFamily="18" charset="0"/>
                        </a:rPr>
                        <a:t>29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0" i="0" u="none" strike="noStrike" dirty="0" smtClean="0">
                          <a:effectLst/>
                          <a:latin typeface="Times New Roman" panose="02020603050405020304" pitchFamily="18" charset="0"/>
                        </a:rPr>
                        <a:t>21</a:t>
                      </a:r>
                      <a:endParaRPr lang="pl-PL" sz="11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4449">
                <a:tc gridSpan="2">
                  <a:txBody>
                    <a:bodyPr/>
                    <a:lstStyle/>
                    <a:p>
                      <a:pPr algn="ctr" rtl="0" fontAlgn="ctr"/>
                      <a:r>
                        <a:rPr lang="pl-PL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Ogółem PUP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1" i="0" u="none" strike="noStrike">
                          <a:effectLst/>
                          <a:latin typeface="Times New Roman" panose="02020603050405020304" pitchFamily="18" charset="0"/>
                        </a:rPr>
                        <a:t>3 058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1" i="0" u="none" strike="noStrike" dirty="0">
                          <a:effectLst/>
                          <a:latin typeface="Times New Roman" panose="02020603050405020304" pitchFamily="18" charset="0"/>
                        </a:rPr>
                        <a:t>2 </a:t>
                      </a:r>
                      <a:r>
                        <a:rPr lang="pl-PL" sz="1100" b="1" i="0" u="none" strike="noStrike" dirty="0" smtClean="0">
                          <a:effectLst/>
                          <a:latin typeface="Times New Roman" panose="02020603050405020304" pitchFamily="18" charset="0"/>
                        </a:rPr>
                        <a:t>760</a:t>
                      </a:r>
                      <a:endParaRPr lang="pl-PL" sz="1100" b="1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1" i="0" u="none" strike="noStrike">
                          <a:effectLst/>
                          <a:latin typeface="Times New Roman" panose="02020603050405020304" pitchFamily="18" charset="0"/>
                        </a:rPr>
                        <a:t>1 710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1" i="0" u="none" strike="noStrike" dirty="0">
                          <a:effectLst/>
                          <a:latin typeface="Times New Roman" panose="02020603050405020304" pitchFamily="18" charset="0"/>
                        </a:rPr>
                        <a:t>1 </a:t>
                      </a:r>
                      <a:r>
                        <a:rPr lang="pl-PL" sz="1100" b="1" i="0" u="none" strike="noStrike" dirty="0" smtClean="0">
                          <a:effectLst/>
                          <a:latin typeface="Times New Roman" panose="02020603050405020304" pitchFamily="18" charset="0"/>
                        </a:rPr>
                        <a:t>546</a:t>
                      </a:r>
                      <a:endParaRPr lang="pl-PL" sz="1100" b="1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1" i="0" u="none" strike="noStrike">
                          <a:effectLst/>
                          <a:latin typeface="Times New Roman" panose="02020603050405020304" pitchFamily="18" charset="0"/>
                        </a:rPr>
                        <a:t>664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1" i="0" u="none" strike="noStrike" dirty="0" smtClean="0">
                          <a:effectLst/>
                          <a:latin typeface="Times New Roman" panose="02020603050405020304" pitchFamily="18" charset="0"/>
                        </a:rPr>
                        <a:t>597</a:t>
                      </a:r>
                      <a:endParaRPr lang="pl-PL" sz="1100" b="1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1" i="0" u="none" strike="noStrike">
                          <a:effectLst/>
                          <a:latin typeface="Times New Roman" panose="02020603050405020304" pitchFamily="18" charset="0"/>
                        </a:rPr>
                        <a:t>291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1" i="0" u="none" strike="noStrike" dirty="0" smtClean="0">
                          <a:effectLst/>
                          <a:latin typeface="Times New Roman" panose="02020603050405020304" pitchFamily="18" charset="0"/>
                        </a:rPr>
                        <a:t>268</a:t>
                      </a:r>
                      <a:endParaRPr lang="pl-PL" sz="1100" b="1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21300">
                <a:tc gridSpan="2">
                  <a:txBody>
                    <a:bodyPr/>
                    <a:lstStyle/>
                    <a:p>
                      <a:pPr algn="ctr" rtl="0" fontAlgn="ctr"/>
                      <a:r>
                        <a:rPr lang="pl-PL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Zamieszkali na wsi </a:t>
                      </a:r>
                      <a:r>
                        <a:rPr lang="pl-PL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/>
                      </a:r>
                      <a:br>
                        <a:rPr lang="pl-PL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r>
                        <a:rPr lang="pl-PL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w PUP</a:t>
                      </a:r>
                      <a:endParaRPr lang="pl-PL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3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1" i="0" u="none" strike="noStrike" dirty="0">
                          <a:effectLst/>
                          <a:latin typeface="Times New Roman" panose="02020603050405020304" pitchFamily="18" charset="0"/>
                        </a:rPr>
                        <a:t>1 827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3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1" i="0" u="none" strike="noStrike" dirty="0">
                          <a:effectLst/>
                          <a:latin typeface="Times New Roman" panose="02020603050405020304" pitchFamily="18" charset="0"/>
                        </a:rPr>
                        <a:t>1 </a:t>
                      </a:r>
                      <a:r>
                        <a:rPr lang="pl-PL" sz="1100" b="1" i="0" u="none" strike="noStrike" dirty="0" smtClean="0">
                          <a:effectLst/>
                          <a:latin typeface="Times New Roman" panose="02020603050405020304" pitchFamily="18" charset="0"/>
                        </a:rPr>
                        <a:t>632</a:t>
                      </a:r>
                      <a:endParaRPr lang="pl-PL" sz="1100" b="1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3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1" i="0" u="none" strike="noStrike" dirty="0">
                          <a:effectLst/>
                          <a:latin typeface="Times New Roman" panose="02020603050405020304" pitchFamily="18" charset="0"/>
                        </a:rPr>
                        <a:t>1 020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3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1" i="0" u="none" strike="noStrike" dirty="0" smtClean="0">
                          <a:effectLst/>
                          <a:latin typeface="Times New Roman" panose="02020603050405020304" pitchFamily="18" charset="0"/>
                        </a:rPr>
                        <a:t>953</a:t>
                      </a:r>
                      <a:endParaRPr lang="pl-PL" sz="1100" b="1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3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1" i="0" u="none" strike="noStrike" dirty="0">
                          <a:effectLst/>
                          <a:latin typeface="Times New Roman" panose="02020603050405020304" pitchFamily="18" charset="0"/>
                        </a:rPr>
                        <a:t>365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3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1" i="0" u="none" strike="noStrike" dirty="0" smtClean="0">
                          <a:effectLst/>
                          <a:latin typeface="Times New Roman" panose="02020603050405020304" pitchFamily="18" charset="0"/>
                        </a:rPr>
                        <a:t>326</a:t>
                      </a:r>
                      <a:endParaRPr lang="pl-PL" sz="1100" b="1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3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1" i="0" u="none" strike="noStrike" dirty="0">
                          <a:effectLst/>
                          <a:latin typeface="Times New Roman" panose="02020603050405020304" pitchFamily="18" charset="0"/>
                        </a:rPr>
                        <a:t>150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3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1" i="0" u="none" strike="noStrike" dirty="0" smtClean="0">
                          <a:effectLst/>
                          <a:latin typeface="Times New Roman" panose="02020603050405020304" pitchFamily="18" charset="0"/>
                        </a:rPr>
                        <a:t>153</a:t>
                      </a:r>
                      <a:endParaRPr lang="pl-PL" sz="1100" b="1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399"/>
                    </a:solidFill>
                  </a:tcPr>
                </a:tc>
              </a:tr>
            </a:tbl>
          </a:graphicData>
        </a:graphic>
      </p:graphicFrame>
      <p:sp>
        <p:nvSpPr>
          <p:cNvPr id="3" name="Symbol zastępczy numeru slajd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7134C81-AF6F-4A02-8F03-B7E6AEB9BA07}" type="slidenum">
              <a:rPr lang="pl-PL" smtClean="0">
                <a:solidFill>
                  <a:srgbClr val="000000"/>
                </a:solidFill>
              </a:rPr>
              <a:pPr>
                <a:defRPr/>
              </a:pPr>
              <a:t>16</a:t>
            </a:fld>
            <a:endParaRPr lang="pl-PL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164547811"/>
      </p:ext>
    </p:extLst>
  </p:cSld>
  <p:clrMapOvr>
    <a:masterClrMapping/>
  </p:clrMapOvr>
  <p:transition>
    <p:wipe dir="u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umeru slajd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7134C81-AF6F-4A02-8F03-B7E6AEB9BA07}" type="slidenum">
              <a:rPr lang="pl-PL" smtClean="0">
                <a:solidFill>
                  <a:srgbClr val="000000"/>
                </a:solidFill>
              </a:rPr>
              <a:pPr>
                <a:defRPr/>
              </a:pPr>
              <a:t>17</a:t>
            </a:fld>
            <a:endParaRPr lang="pl-PL" dirty="0">
              <a:solidFill>
                <a:srgbClr val="000000"/>
              </a:solidFill>
            </a:endParaRPr>
          </a:p>
        </p:txBody>
      </p:sp>
      <p:sp>
        <p:nvSpPr>
          <p:cNvPr id="3" name="Text Box 4"/>
          <p:cNvSpPr txBox="1">
            <a:spLocks noChangeArrowheads="1"/>
          </p:cNvSpPr>
          <p:nvPr/>
        </p:nvSpPr>
        <p:spPr bwMode="auto">
          <a:xfrm>
            <a:off x="335102" y="3168021"/>
            <a:ext cx="8353425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pl-PL" b="1" dirty="0" smtClean="0">
                <a:solidFill>
                  <a:srgbClr val="002060"/>
                </a:solidFill>
              </a:rPr>
              <a:t>Osoby niepełnosprawne wyłączone z ewidencji z powodu podjęcia pracy w latach 2012-2015</a:t>
            </a:r>
            <a:endParaRPr lang="pl-PL" b="1" dirty="0">
              <a:solidFill>
                <a:srgbClr val="002060"/>
              </a:solidFill>
            </a:endParaRPr>
          </a:p>
        </p:txBody>
      </p:sp>
      <p:sp>
        <p:nvSpPr>
          <p:cNvPr id="4" name="Text Box 90"/>
          <p:cNvSpPr txBox="1">
            <a:spLocks noChangeArrowheads="1"/>
          </p:cNvSpPr>
          <p:nvPr/>
        </p:nvSpPr>
        <p:spPr bwMode="auto">
          <a:xfrm>
            <a:off x="315318" y="146108"/>
            <a:ext cx="8748712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pl-PL" b="1" dirty="0" smtClean="0">
                <a:solidFill>
                  <a:srgbClr val="002060"/>
                </a:solidFill>
              </a:rPr>
              <a:t>Osoby </a:t>
            </a:r>
            <a:r>
              <a:rPr lang="pl-PL" b="1" dirty="0">
                <a:solidFill>
                  <a:srgbClr val="002060"/>
                </a:solidFill>
              </a:rPr>
              <a:t>niepełnosprawne zarejestrowane w PUP w latach </a:t>
            </a:r>
            <a:r>
              <a:rPr lang="pl-PL" b="1" dirty="0" smtClean="0">
                <a:solidFill>
                  <a:srgbClr val="002060"/>
                </a:solidFill>
              </a:rPr>
              <a:t>2012-2015</a:t>
            </a:r>
            <a:endParaRPr lang="pl-PL" b="1" dirty="0">
              <a:solidFill>
                <a:srgbClr val="002060"/>
              </a:solidFill>
            </a:endParaRPr>
          </a:p>
        </p:txBody>
      </p:sp>
      <p:graphicFrame>
        <p:nvGraphicFramePr>
          <p:cNvPr id="6" name="Tabela 5"/>
          <p:cNvGraphicFramePr>
            <a:graphicFrameLocks noGrp="1"/>
          </p:cNvGraphicFramePr>
          <p:nvPr>
            <p:extLst/>
          </p:nvPr>
        </p:nvGraphicFramePr>
        <p:xfrm>
          <a:off x="395536" y="620688"/>
          <a:ext cx="8568956" cy="2304259"/>
        </p:xfrm>
        <a:graphic>
          <a:graphicData uri="http://schemas.openxmlformats.org/drawingml/2006/table">
            <a:tbl>
              <a:tblPr/>
              <a:tblGrid>
                <a:gridCol w="1031448"/>
                <a:gridCol w="1224836"/>
                <a:gridCol w="789084"/>
                <a:gridCol w="789084"/>
                <a:gridCol w="789084"/>
                <a:gridCol w="789084"/>
                <a:gridCol w="789084"/>
                <a:gridCol w="789084"/>
                <a:gridCol w="789084"/>
                <a:gridCol w="789084"/>
              </a:tblGrid>
              <a:tr h="349754">
                <a:tc rowSpan="2" gridSpan="2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l-PL" sz="14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Wyszczególnienie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399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l-PL" sz="14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2012</a:t>
                      </a:r>
                      <a:endParaRPr lang="pl-PL" sz="1400" b="1" i="0" u="none" strike="noStrike" kern="1200" dirty="0">
                        <a:solidFill>
                          <a:schemeClr val="tx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3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l-PL" sz="14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2013</a:t>
                      </a:r>
                      <a:endParaRPr lang="pl-PL" sz="1400" b="1" i="0" u="none" strike="noStrike" kern="1200" dirty="0">
                        <a:solidFill>
                          <a:schemeClr val="tx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3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l-PL" sz="14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2014</a:t>
                      </a:r>
                      <a:endParaRPr lang="pl-PL" sz="1400" b="1" i="0" u="none" strike="noStrike" kern="1200" dirty="0">
                        <a:solidFill>
                          <a:schemeClr val="tx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3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l-PL" sz="14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2015</a:t>
                      </a:r>
                      <a:endParaRPr lang="pl-PL" sz="1400" b="1" i="0" u="none" strike="noStrike" kern="1200" dirty="0">
                        <a:solidFill>
                          <a:schemeClr val="tx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3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</a:tr>
              <a:tr h="349754">
                <a:tc gridSpan="2"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l-PL" sz="14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ogółem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399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l-PL" sz="14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kobiety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399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l-PL" sz="14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ogółem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399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l-PL" sz="14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kobiety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399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l-PL" sz="14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ogółem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399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l-PL" sz="14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kobiety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399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l-PL" sz="14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ogółem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399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l-PL" sz="14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kobiety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399"/>
                    </a:solidFill>
                  </a:tcPr>
                </a:tc>
              </a:tr>
              <a:tr h="349754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l-PL" sz="1400" b="1" i="0" u="none" strike="noStrike" dirty="0" smtClean="0">
                          <a:effectLst/>
                          <a:latin typeface="+mj-lt"/>
                          <a:cs typeface="Arial" panose="020B0604020202020204" pitchFamily="34" charset="0"/>
                        </a:rPr>
                        <a:t>ogółem</a:t>
                      </a:r>
                      <a:endParaRPr lang="pl-PL" sz="1400" b="1" i="0" u="none" strike="noStrike" dirty="0"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399">
                        <a:alpha val="55000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400" b="0" i="0" u="none" strike="noStrike" dirty="0" smtClean="0">
                          <a:effectLst/>
                          <a:latin typeface="+mj-lt"/>
                          <a:cs typeface="Arial" panose="020B0604020202020204" pitchFamily="34" charset="0"/>
                        </a:rPr>
                        <a:t>153</a:t>
                      </a:r>
                      <a:endParaRPr lang="pl-PL" sz="1400" b="0" i="0" u="none" strike="noStrike" dirty="0"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400" b="0" i="0" u="none" strike="noStrike" dirty="0" smtClean="0">
                          <a:effectLst/>
                          <a:latin typeface="+mj-lt"/>
                          <a:cs typeface="Arial" panose="020B0604020202020204" pitchFamily="34" charset="0"/>
                        </a:rPr>
                        <a:t>81</a:t>
                      </a:r>
                      <a:endParaRPr lang="pl-PL" sz="1400" b="0" i="0" u="none" strike="noStrike" dirty="0"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400" b="0" i="0" u="none" strike="noStrike" dirty="0" smtClean="0">
                          <a:effectLst/>
                          <a:latin typeface="+mj-lt"/>
                          <a:cs typeface="Arial" panose="020B0604020202020204" pitchFamily="34" charset="0"/>
                        </a:rPr>
                        <a:t>146</a:t>
                      </a:r>
                      <a:endParaRPr lang="pl-PL" sz="1400" b="0" i="0" u="none" strike="noStrike" dirty="0"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400" b="0" i="0" u="none" strike="noStrike" dirty="0" smtClean="0">
                          <a:effectLst/>
                          <a:latin typeface="+mj-lt"/>
                          <a:cs typeface="Arial" panose="020B0604020202020204" pitchFamily="34" charset="0"/>
                        </a:rPr>
                        <a:t>80</a:t>
                      </a:r>
                      <a:endParaRPr lang="pl-PL" sz="1400" b="0" i="0" u="none" strike="noStrike" dirty="0"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400" b="0" i="0" u="none" strike="noStrike" dirty="0" smtClean="0">
                          <a:effectLst/>
                          <a:latin typeface="+mj-lt"/>
                          <a:cs typeface="Arial" panose="020B0604020202020204" pitchFamily="34" charset="0"/>
                        </a:rPr>
                        <a:t>151</a:t>
                      </a:r>
                      <a:endParaRPr lang="pl-PL" sz="1400" b="0" i="0" u="none" strike="noStrike" dirty="0"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400" b="0" i="0" u="none" strike="noStrike" dirty="0" smtClean="0">
                          <a:effectLst/>
                          <a:latin typeface="+mj-lt"/>
                          <a:cs typeface="Arial" panose="020B0604020202020204" pitchFamily="34" charset="0"/>
                        </a:rPr>
                        <a:t>79</a:t>
                      </a:r>
                      <a:endParaRPr lang="pl-PL" sz="1400" b="0" i="0" u="none" strike="noStrike" dirty="0"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400" b="0" i="0" u="none" strike="noStrike" dirty="0" smtClean="0">
                          <a:effectLst/>
                          <a:latin typeface="+mj-lt"/>
                          <a:cs typeface="Arial" panose="020B0604020202020204" pitchFamily="34" charset="0"/>
                        </a:rPr>
                        <a:t>118</a:t>
                      </a:r>
                      <a:endParaRPr lang="pl-PL" sz="1400" b="0" i="0" u="none" strike="noStrike" dirty="0"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400" b="0" i="0" u="none" strike="noStrike" dirty="0">
                          <a:effectLst/>
                          <a:latin typeface="+mj-lt"/>
                          <a:cs typeface="Arial" panose="020B0604020202020204" pitchFamily="34" charset="0"/>
                        </a:rPr>
                        <a:t> </a:t>
                      </a:r>
                      <a:r>
                        <a:rPr lang="pl-PL" sz="1400" b="0" i="0" u="none" strike="noStrike" dirty="0" smtClean="0">
                          <a:effectLst/>
                          <a:latin typeface="+mj-lt"/>
                          <a:cs typeface="Arial" panose="020B0604020202020204" pitchFamily="34" charset="0"/>
                        </a:rPr>
                        <a:t>65</a:t>
                      </a:r>
                      <a:endParaRPr lang="pl-PL" sz="1400" b="0" i="0" u="none" strike="noStrike" dirty="0"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0900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pl-PL" sz="1400" b="1" i="0" u="none" strike="noStrike" dirty="0">
                          <a:effectLst/>
                          <a:latin typeface="+mj-lt"/>
                          <a:cs typeface="Arial" panose="020B0604020202020204" pitchFamily="34" charset="0"/>
                        </a:rPr>
                        <a:t>stopień </a:t>
                      </a:r>
                      <a:r>
                        <a:rPr lang="pl-PL" sz="1400" b="1" i="0" u="none" strike="noStrike" dirty="0" smtClean="0">
                          <a:effectLst/>
                          <a:latin typeface="+mj-lt"/>
                          <a:cs typeface="Arial" panose="020B0604020202020204" pitchFamily="34" charset="0"/>
                        </a:rPr>
                        <a:t>niepełno-</a:t>
                      </a:r>
                      <a:br>
                        <a:rPr lang="pl-PL" sz="1400" b="1" i="0" u="none" strike="noStrike" dirty="0" smtClean="0">
                          <a:effectLst/>
                          <a:latin typeface="+mj-lt"/>
                          <a:cs typeface="Arial" panose="020B0604020202020204" pitchFamily="34" charset="0"/>
                        </a:rPr>
                      </a:br>
                      <a:r>
                        <a:rPr lang="pl-PL" sz="1400" b="1" i="0" u="none" strike="noStrike" dirty="0" smtClean="0">
                          <a:effectLst/>
                          <a:latin typeface="+mj-lt"/>
                          <a:cs typeface="Arial" panose="020B0604020202020204" pitchFamily="34" charset="0"/>
                        </a:rPr>
                        <a:t>sprawności</a:t>
                      </a:r>
                      <a:endParaRPr lang="pl-PL" sz="1400" b="1" i="0" u="none" strike="noStrike" dirty="0"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399">
                        <a:alpha val="5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400" b="1" i="0" u="none" strike="noStrike">
                          <a:effectLst/>
                          <a:latin typeface="+mj-lt"/>
                          <a:cs typeface="Arial" panose="020B0604020202020204" pitchFamily="34" charset="0"/>
                        </a:rPr>
                        <a:t>znaczny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399">
                        <a:alpha val="5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400" b="0" i="0" u="none" strike="noStrike" dirty="0">
                          <a:effectLst/>
                          <a:latin typeface="+mj-lt"/>
                          <a:cs typeface="Arial" panose="020B0604020202020204" pitchFamily="34" charset="0"/>
                        </a:rPr>
                        <a:t>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 fontAlgn="b"/>
                      <a:r>
                        <a:rPr lang="pl-PL" sz="1400" b="0" i="0" u="none" strike="noStrike" dirty="0">
                          <a:effectLst/>
                          <a:latin typeface="+mj-lt"/>
                          <a:cs typeface="Arial" panose="020B0604020202020204" pitchFamily="34" charset="0"/>
                        </a:rPr>
                        <a:t>brak danych</a:t>
                      </a:r>
                    </a:p>
                  </a:txBody>
                  <a:tcPr marL="0" marR="0" marT="0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400" b="0" i="0" u="none" strike="noStrike" dirty="0">
                          <a:effectLst/>
                          <a:latin typeface="+mj-lt"/>
                          <a:cs typeface="Arial" panose="020B0604020202020204" pitchFamily="34" charset="0"/>
                        </a:rPr>
                        <a:t>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 fontAlgn="b"/>
                      <a:r>
                        <a:rPr lang="pl-PL" sz="1400" b="0" i="0" u="none" strike="noStrike" dirty="0">
                          <a:effectLst/>
                          <a:latin typeface="+mj-lt"/>
                          <a:cs typeface="Arial" panose="020B0604020202020204" pitchFamily="34" charset="0"/>
                        </a:rPr>
                        <a:t>brak danych</a:t>
                      </a:r>
                    </a:p>
                  </a:txBody>
                  <a:tcPr marL="0" marR="0" marT="0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400" b="0" i="0" u="none" strike="noStrike" dirty="0">
                          <a:effectLst/>
                          <a:latin typeface="+mj-lt"/>
                          <a:cs typeface="Arial" panose="020B0604020202020204" pitchFamily="34" charset="0"/>
                        </a:rPr>
                        <a:t>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 fontAlgn="b"/>
                      <a:r>
                        <a:rPr lang="pl-PL" sz="1400" b="0" i="0" u="none" strike="noStrike" dirty="0">
                          <a:effectLst/>
                          <a:latin typeface="+mj-lt"/>
                          <a:cs typeface="Arial" panose="020B0604020202020204" pitchFamily="34" charset="0"/>
                        </a:rPr>
                        <a:t>brak danych</a:t>
                      </a:r>
                    </a:p>
                  </a:txBody>
                  <a:tcPr marL="0" marR="0" marT="0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400" b="0" i="0" u="none" strike="noStrike" dirty="0">
                          <a:effectLst/>
                          <a:latin typeface="+mj-lt"/>
                          <a:cs typeface="Arial" panose="020B0604020202020204" pitchFamily="34" charset="0"/>
                        </a:rPr>
                        <a:t>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 fontAlgn="b"/>
                      <a:r>
                        <a:rPr lang="pl-PL" sz="1400" b="0" i="0" u="none" strike="noStrike">
                          <a:effectLst/>
                          <a:latin typeface="+mj-lt"/>
                          <a:cs typeface="Arial" panose="020B0604020202020204" pitchFamily="34" charset="0"/>
                        </a:rPr>
                        <a:t>brak danych</a:t>
                      </a:r>
                    </a:p>
                  </a:txBody>
                  <a:tcPr marL="0" marR="0" marT="0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9754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400" b="1" i="0" u="none" strike="noStrike" dirty="0">
                          <a:effectLst/>
                          <a:latin typeface="+mj-lt"/>
                          <a:cs typeface="Arial" panose="020B0604020202020204" pitchFamily="34" charset="0"/>
                        </a:rPr>
                        <a:t>umiarkowany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399">
                        <a:alpha val="5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400" b="0" i="0" u="none" strike="noStrike" dirty="0" smtClean="0">
                          <a:effectLst/>
                          <a:latin typeface="+mj-lt"/>
                          <a:cs typeface="Arial" panose="020B0604020202020204" pitchFamily="34" charset="0"/>
                        </a:rPr>
                        <a:t>50</a:t>
                      </a:r>
                      <a:endParaRPr lang="pl-PL" sz="1400" b="0" i="0" u="none" strike="noStrike" dirty="0"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400" b="0" i="0" u="none" strike="noStrike" dirty="0" smtClean="0">
                          <a:effectLst/>
                          <a:latin typeface="+mj-lt"/>
                          <a:cs typeface="Arial" panose="020B0604020202020204" pitchFamily="34" charset="0"/>
                        </a:rPr>
                        <a:t>58</a:t>
                      </a:r>
                      <a:endParaRPr lang="pl-PL" sz="1400" b="0" i="0" u="none" strike="noStrike" dirty="0"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400" b="0" i="0" u="none" strike="noStrike" dirty="0">
                          <a:effectLst/>
                          <a:latin typeface="+mj-lt"/>
                          <a:cs typeface="Arial" panose="020B0604020202020204" pitchFamily="34" charset="0"/>
                        </a:rPr>
                        <a:t>58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400" b="0" i="0" u="none" strike="noStrike" dirty="0" smtClean="0">
                          <a:effectLst/>
                          <a:latin typeface="+mj-lt"/>
                          <a:cs typeface="Arial" panose="020B0604020202020204" pitchFamily="34" charset="0"/>
                        </a:rPr>
                        <a:t>25</a:t>
                      </a:r>
                      <a:endParaRPr lang="pl-PL" sz="1400" b="0" i="0" u="none" strike="noStrike" dirty="0"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</a:tr>
              <a:tr h="514343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400" b="1" i="0" u="none" strike="noStrike" dirty="0">
                          <a:effectLst/>
                          <a:latin typeface="+mj-lt"/>
                          <a:cs typeface="Arial" panose="020B0604020202020204" pitchFamily="34" charset="0"/>
                        </a:rPr>
                        <a:t>lekki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399">
                        <a:alpha val="5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400" b="0" i="0" u="none" strike="noStrike" dirty="0" smtClean="0">
                          <a:effectLst/>
                          <a:latin typeface="+mj-lt"/>
                          <a:cs typeface="Arial" panose="020B0604020202020204" pitchFamily="34" charset="0"/>
                        </a:rPr>
                        <a:t>98</a:t>
                      </a:r>
                      <a:endParaRPr lang="pl-PL" sz="1400" b="0" i="0" u="none" strike="noStrike" dirty="0"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400" b="0" i="0" u="none" strike="noStrike" dirty="0" smtClean="0">
                          <a:effectLst/>
                          <a:latin typeface="+mj-lt"/>
                          <a:cs typeface="Arial" panose="020B0604020202020204" pitchFamily="34" charset="0"/>
                        </a:rPr>
                        <a:t>85</a:t>
                      </a:r>
                      <a:endParaRPr lang="pl-PL" sz="1400" b="0" i="0" u="none" strike="noStrike" dirty="0"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400" b="0" i="0" u="none" strike="noStrike" dirty="0">
                          <a:effectLst/>
                          <a:latin typeface="+mj-lt"/>
                          <a:cs typeface="Arial" panose="020B0604020202020204" pitchFamily="34" charset="0"/>
                        </a:rPr>
                        <a:t>85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400" b="0" i="0" u="none" strike="noStrike" dirty="0" smtClean="0">
                          <a:effectLst/>
                          <a:latin typeface="+mj-lt"/>
                          <a:cs typeface="Arial" panose="020B0604020202020204" pitchFamily="34" charset="0"/>
                        </a:rPr>
                        <a:t>65</a:t>
                      </a:r>
                      <a:endParaRPr lang="pl-PL" sz="1400" b="0" i="0" u="none" strike="noStrike" dirty="0"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7" name="Tabela 6"/>
          <p:cNvGraphicFramePr>
            <a:graphicFrameLocks noGrp="1"/>
          </p:cNvGraphicFramePr>
          <p:nvPr>
            <p:extLst/>
          </p:nvPr>
        </p:nvGraphicFramePr>
        <p:xfrm>
          <a:off x="395535" y="3933057"/>
          <a:ext cx="8640963" cy="2160240"/>
        </p:xfrm>
        <a:graphic>
          <a:graphicData uri="http://schemas.openxmlformats.org/drawingml/2006/table">
            <a:tbl>
              <a:tblPr/>
              <a:tblGrid>
                <a:gridCol w="932476"/>
                <a:gridCol w="1342767"/>
                <a:gridCol w="795715"/>
                <a:gridCol w="795715"/>
                <a:gridCol w="795715"/>
                <a:gridCol w="795715"/>
                <a:gridCol w="795715"/>
                <a:gridCol w="795715"/>
                <a:gridCol w="795715"/>
                <a:gridCol w="795715"/>
              </a:tblGrid>
              <a:tr h="404023">
                <a:tc rowSpan="2" gridSpan="2">
                  <a:txBody>
                    <a:bodyPr/>
                    <a:lstStyle/>
                    <a:p>
                      <a:pPr algn="ctr" fontAlgn="ctr"/>
                      <a:r>
                        <a:rPr lang="pl-PL" sz="1400" b="1" i="0" u="none" strike="noStrike" dirty="0">
                          <a:effectLst/>
                          <a:latin typeface="+mj-lt"/>
                        </a:rPr>
                        <a:t>Wyszczególnienie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399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l-PL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2012</a:t>
                      </a:r>
                      <a:endParaRPr lang="pl-PL" sz="14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3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l-PL" sz="1400" b="1" i="0" u="none" strike="noStrike" dirty="0" smtClean="0">
                          <a:effectLst/>
                          <a:latin typeface="+mj-lt"/>
                        </a:rPr>
                        <a:t>2013</a:t>
                      </a:r>
                      <a:endParaRPr lang="pl-PL" sz="1400" b="1" i="0" u="none" strike="noStrike" dirty="0">
                        <a:effectLst/>
                        <a:latin typeface="+mj-lt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3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l-PL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2014</a:t>
                      </a:r>
                      <a:endParaRPr lang="pl-PL" sz="14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3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pl-PL" sz="1400" b="1" i="0" u="none" strike="noStrike" dirty="0" smtClean="0">
                          <a:effectLst/>
                          <a:latin typeface="+mj-lt"/>
                        </a:rPr>
                        <a:t>2015</a:t>
                      </a:r>
                      <a:endParaRPr lang="pl-PL" sz="1400" b="1" i="0" u="none" strike="noStrike" dirty="0">
                        <a:effectLst/>
                        <a:latin typeface="+mj-lt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3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</a:tr>
              <a:tr h="404023">
                <a:tc gridSpan="2"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400" b="1" i="0" u="none" strike="noStrike" dirty="0">
                          <a:effectLst/>
                          <a:latin typeface="+mj-lt"/>
                        </a:rPr>
                        <a:t>ogółem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3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400" b="1" i="0" u="none" strike="noStrike" dirty="0">
                          <a:effectLst/>
                          <a:latin typeface="+mj-lt"/>
                        </a:rPr>
                        <a:t>kobiety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3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400" b="1" i="0" u="none" strike="noStrike" dirty="0">
                          <a:effectLst/>
                          <a:latin typeface="+mj-lt"/>
                        </a:rPr>
                        <a:t>ogółem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3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400" b="1" i="0" u="none" strike="noStrike" dirty="0">
                          <a:effectLst/>
                          <a:latin typeface="+mj-lt"/>
                        </a:rPr>
                        <a:t>kobiety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3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400" b="1" i="0" u="none" strike="noStrike" dirty="0">
                          <a:effectLst/>
                          <a:latin typeface="+mj-lt"/>
                        </a:rPr>
                        <a:t>ogółem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3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400" b="1" i="0" u="none" strike="noStrike" dirty="0">
                          <a:effectLst/>
                          <a:latin typeface="+mj-lt"/>
                        </a:rPr>
                        <a:t>kobiety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3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400" b="1" i="0" u="none" strike="noStrike" dirty="0">
                          <a:effectLst/>
                          <a:latin typeface="+mj-lt"/>
                        </a:rPr>
                        <a:t>ogółem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3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400" b="1" i="0" u="none" strike="noStrike" dirty="0">
                          <a:effectLst/>
                          <a:latin typeface="+mj-lt"/>
                        </a:rPr>
                        <a:t>kobiety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399"/>
                    </a:solidFill>
                  </a:tcPr>
                </a:tc>
              </a:tr>
              <a:tr h="404023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pl-PL" sz="1400" b="1" i="0" u="none" strike="noStrike" dirty="0" smtClean="0">
                          <a:effectLst/>
                          <a:latin typeface="+mj-lt"/>
                        </a:rPr>
                        <a:t>podjęcia </a:t>
                      </a:r>
                      <a:r>
                        <a:rPr lang="pl-PL" sz="1400" b="1" i="0" u="none" strike="noStrike" dirty="0">
                          <a:effectLst/>
                          <a:latin typeface="+mj-lt"/>
                        </a:rPr>
                        <a:t>pracy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>
                        <a:alpha val="5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400" b="1" i="0" u="none" strike="noStrike" dirty="0" smtClean="0">
                          <a:effectLst/>
                          <a:latin typeface="+mj-lt"/>
                        </a:rPr>
                        <a:t>razem</a:t>
                      </a:r>
                      <a:endParaRPr lang="pl-PL" sz="1400" b="1" i="0" u="none" strike="noStrike" dirty="0">
                        <a:effectLst/>
                        <a:latin typeface="+mj-lt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>
                        <a:alpha val="5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400" b="0" i="0" u="none" strike="noStrike" dirty="0" smtClean="0">
                          <a:effectLst/>
                          <a:latin typeface="+mj-lt"/>
                        </a:rPr>
                        <a:t>81</a:t>
                      </a:r>
                      <a:endParaRPr lang="pl-PL" sz="1400" b="0" i="0" u="none" strike="noStrike" dirty="0">
                        <a:effectLst/>
                        <a:latin typeface="+mj-lt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400" b="0" i="0" u="none" strike="noStrike" dirty="0" smtClean="0">
                          <a:effectLst/>
                          <a:latin typeface="+mj-lt"/>
                        </a:rPr>
                        <a:t>34</a:t>
                      </a:r>
                      <a:endParaRPr lang="pl-PL" sz="1400" b="0" i="0" u="none" strike="noStrike" dirty="0">
                        <a:effectLst/>
                        <a:latin typeface="+mj-lt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400" b="0" i="0" u="none" strike="noStrike" dirty="0" smtClean="0">
                          <a:effectLst/>
                          <a:latin typeface="+mj-lt"/>
                        </a:rPr>
                        <a:t>94</a:t>
                      </a:r>
                      <a:endParaRPr lang="pl-PL" sz="1400" b="0" i="0" u="none" strike="noStrike" dirty="0">
                        <a:effectLst/>
                        <a:latin typeface="+mj-lt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400" b="0" i="0" u="none" strike="noStrike" dirty="0" smtClean="0">
                          <a:effectLst/>
                          <a:latin typeface="+mj-lt"/>
                        </a:rPr>
                        <a:t>42</a:t>
                      </a:r>
                      <a:endParaRPr lang="pl-PL" sz="1400" b="0" i="0" u="none" strike="noStrike" dirty="0">
                        <a:effectLst/>
                        <a:latin typeface="+mj-lt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400" b="0" i="0" u="none" strike="noStrike" dirty="0" smtClean="0">
                          <a:effectLst/>
                          <a:latin typeface="+mj-lt"/>
                        </a:rPr>
                        <a:t>86</a:t>
                      </a:r>
                      <a:endParaRPr lang="pl-PL" sz="1400" b="0" i="0" u="none" strike="noStrike" dirty="0">
                        <a:effectLst/>
                        <a:latin typeface="+mj-lt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400" b="0" i="0" u="none" strike="noStrike" dirty="0" smtClean="0">
                          <a:effectLst/>
                          <a:latin typeface="+mj-lt"/>
                        </a:rPr>
                        <a:t>44</a:t>
                      </a:r>
                      <a:endParaRPr lang="pl-PL" sz="1400" b="0" i="0" u="none" strike="noStrike" dirty="0">
                        <a:effectLst/>
                        <a:latin typeface="+mj-lt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400" b="0" i="0" u="none" strike="noStrike" dirty="0" smtClean="0">
                          <a:effectLst/>
                          <a:latin typeface="+mj-lt"/>
                        </a:rPr>
                        <a:t>103</a:t>
                      </a:r>
                      <a:endParaRPr lang="pl-PL" sz="1400" b="0" i="0" u="none" strike="noStrike" dirty="0">
                        <a:effectLst/>
                        <a:latin typeface="+mj-lt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400" b="0" i="0" u="none" strike="noStrike" dirty="0" smtClean="0">
                          <a:effectLst/>
                          <a:latin typeface="+mj-lt"/>
                        </a:rPr>
                        <a:t>49</a:t>
                      </a:r>
                      <a:endParaRPr lang="pl-PL" sz="1400" b="0" i="0" u="none" strike="noStrike" dirty="0">
                        <a:effectLst/>
                        <a:latin typeface="+mj-lt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4023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400" b="1" i="0" u="none" strike="noStrike" dirty="0" smtClean="0">
                          <a:effectLst/>
                          <a:latin typeface="+mj-lt"/>
                        </a:rPr>
                        <a:t>subsydiowane</a:t>
                      </a:r>
                      <a:endParaRPr lang="pl-PL" sz="1400" b="1" i="0" u="none" strike="noStrike" dirty="0">
                        <a:effectLst/>
                        <a:latin typeface="+mj-lt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>
                        <a:alpha val="5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400" b="0" i="0" u="none" strike="noStrike" dirty="0" smtClean="0">
                          <a:effectLst/>
                          <a:latin typeface="+mj-lt"/>
                        </a:rPr>
                        <a:t>23</a:t>
                      </a:r>
                      <a:endParaRPr lang="pl-PL" sz="1400" b="0" i="0" u="none" strike="noStrike" dirty="0">
                        <a:effectLst/>
                        <a:latin typeface="+mj-lt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400" b="0" i="0" u="none" strike="noStrike" dirty="0" smtClean="0">
                          <a:effectLst/>
                          <a:latin typeface="+mj-lt"/>
                        </a:rPr>
                        <a:t>13</a:t>
                      </a:r>
                      <a:endParaRPr lang="pl-PL" sz="1400" b="0" i="0" u="none" strike="noStrike" dirty="0">
                        <a:effectLst/>
                        <a:latin typeface="+mj-lt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400" b="0" i="0" u="none" strike="noStrike" dirty="0" smtClean="0">
                          <a:effectLst/>
                          <a:latin typeface="+mj-lt"/>
                        </a:rPr>
                        <a:t>27</a:t>
                      </a:r>
                      <a:endParaRPr lang="pl-PL" sz="1400" b="0" i="0" u="none" strike="noStrike" dirty="0">
                        <a:effectLst/>
                        <a:latin typeface="+mj-lt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400" b="0" i="0" u="none" strike="noStrike" dirty="0" smtClean="0">
                          <a:effectLst/>
                          <a:latin typeface="+mj-lt"/>
                        </a:rPr>
                        <a:t>14</a:t>
                      </a:r>
                      <a:endParaRPr lang="pl-PL" sz="1400" b="0" i="0" u="none" strike="noStrike" dirty="0">
                        <a:effectLst/>
                        <a:latin typeface="+mj-lt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400" b="0" i="0" u="none" strike="noStrike" dirty="0" smtClean="0">
                          <a:effectLst/>
                          <a:latin typeface="+mj-lt"/>
                        </a:rPr>
                        <a:t>20</a:t>
                      </a:r>
                      <a:endParaRPr lang="pl-PL" sz="1400" b="0" i="0" u="none" strike="noStrike" dirty="0">
                        <a:effectLst/>
                        <a:latin typeface="+mj-lt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400" b="0" i="0" u="none" strike="noStrike" dirty="0" smtClean="0">
                          <a:effectLst/>
                          <a:latin typeface="+mj-lt"/>
                        </a:rPr>
                        <a:t>16</a:t>
                      </a:r>
                      <a:endParaRPr lang="pl-PL" sz="1400" b="0" i="0" u="none" strike="noStrike" dirty="0">
                        <a:effectLst/>
                        <a:latin typeface="+mj-lt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400" b="0" i="0" u="none" strike="noStrike" dirty="0" smtClean="0">
                          <a:effectLst/>
                          <a:latin typeface="+mj-lt"/>
                        </a:rPr>
                        <a:t>33</a:t>
                      </a:r>
                      <a:endParaRPr lang="pl-PL" sz="1400" b="0" i="0" u="none" strike="noStrike" dirty="0">
                        <a:effectLst/>
                        <a:latin typeface="+mj-lt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400" b="0" i="0" u="none" strike="noStrike" dirty="0" smtClean="0">
                          <a:effectLst/>
                          <a:latin typeface="+mj-lt"/>
                        </a:rPr>
                        <a:t>14</a:t>
                      </a:r>
                      <a:endParaRPr lang="pl-PL" sz="1400" b="0" i="0" u="none" strike="noStrike" dirty="0">
                        <a:effectLst/>
                        <a:latin typeface="+mj-lt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44148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400" b="1" i="0" u="none" strike="noStrike" dirty="0" smtClean="0">
                          <a:effectLst/>
                          <a:latin typeface="+mj-lt"/>
                        </a:rPr>
                        <a:t>niesubsydiowane</a:t>
                      </a:r>
                      <a:endParaRPr lang="pl-PL" sz="1400" b="1" i="0" u="none" strike="noStrike" dirty="0">
                        <a:effectLst/>
                        <a:latin typeface="+mj-lt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>
                        <a:alpha val="5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400" b="0" i="0" u="none" strike="noStrike" dirty="0" smtClean="0">
                          <a:effectLst/>
                          <a:latin typeface="+mj-lt"/>
                        </a:rPr>
                        <a:t>58</a:t>
                      </a:r>
                      <a:endParaRPr lang="pl-PL" sz="1400" b="0" i="0" u="none" strike="noStrike" dirty="0">
                        <a:effectLst/>
                        <a:latin typeface="+mj-lt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400" b="0" i="0" u="none" strike="noStrike" dirty="0" smtClean="0">
                          <a:effectLst/>
                          <a:latin typeface="+mj-lt"/>
                        </a:rPr>
                        <a:t>21</a:t>
                      </a:r>
                      <a:endParaRPr lang="pl-PL" sz="1400" b="0" i="0" u="none" strike="noStrike" dirty="0">
                        <a:effectLst/>
                        <a:latin typeface="+mj-lt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400" b="0" i="0" u="none" strike="noStrike" dirty="0" smtClean="0">
                          <a:effectLst/>
                          <a:latin typeface="+mj-lt"/>
                        </a:rPr>
                        <a:t>67</a:t>
                      </a:r>
                      <a:endParaRPr lang="pl-PL" sz="1400" b="0" i="0" u="none" strike="noStrike" dirty="0">
                        <a:effectLst/>
                        <a:latin typeface="+mj-lt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400" b="0" i="0" u="none" strike="noStrike" dirty="0" smtClean="0">
                          <a:effectLst/>
                          <a:latin typeface="+mj-lt"/>
                        </a:rPr>
                        <a:t>28</a:t>
                      </a:r>
                      <a:endParaRPr lang="pl-PL" sz="1400" b="0" i="0" u="none" strike="noStrike" dirty="0">
                        <a:effectLst/>
                        <a:latin typeface="+mj-lt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400" b="0" i="0" u="none" strike="noStrike" dirty="0" smtClean="0">
                          <a:effectLst/>
                          <a:latin typeface="+mj-lt"/>
                        </a:rPr>
                        <a:t>66</a:t>
                      </a:r>
                      <a:endParaRPr lang="pl-PL" sz="1400" b="0" i="0" u="none" strike="noStrike" dirty="0">
                        <a:effectLst/>
                        <a:latin typeface="+mj-lt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400" b="0" i="0" u="none" strike="noStrike">
                          <a:effectLst/>
                          <a:latin typeface="+mj-lt"/>
                        </a:rPr>
                        <a:t>28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400" b="0" i="0" u="none" strike="noStrike" dirty="0" smtClean="0">
                          <a:effectLst/>
                          <a:latin typeface="+mj-lt"/>
                        </a:rPr>
                        <a:t>70</a:t>
                      </a:r>
                      <a:endParaRPr lang="pl-PL" sz="1400" b="0" i="0" u="none" strike="noStrike" dirty="0">
                        <a:effectLst/>
                        <a:latin typeface="+mj-lt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400" b="0" i="0" u="none" strike="noStrike" dirty="0" smtClean="0">
                          <a:effectLst/>
                          <a:latin typeface="+mj-lt"/>
                        </a:rPr>
                        <a:t>35</a:t>
                      </a:r>
                      <a:endParaRPr lang="pl-PL" sz="1400" b="0" i="0" u="none" strike="noStrike" dirty="0">
                        <a:effectLst/>
                        <a:latin typeface="+mj-lt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583025068"/>
      </p:ext>
    </p:extLst>
  </p:cSld>
  <p:clrMapOvr>
    <a:masterClrMapping/>
  </p:clrMapOvr>
  <p:transition>
    <p:wipe dir="u"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523506006"/>
              </p:ext>
            </p:extLst>
          </p:nvPr>
        </p:nvGraphicFramePr>
        <p:xfrm>
          <a:off x="251520" y="476672"/>
          <a:ext cx="8640962" cy="2448271"/>
        </p:xfrm>
        <a:graphic>
          <a:graphicData uri="http://schemas.openxmlformats.org/drawingml/2006/table">
            <a:tbl>
              <a:tblPr/>
              <a:tblGrid>
                <a:gridCol w="504056"/>
                <a:gridCol w="2780938"/>
                <a:gridCol w="669496"/>
                <a:gridCol w="669496"/>
                <a:gridCol w="669496"/>
                <a:gridCol w="669496"/>
                <a:gridCol w="669496"/>
                <a:gridCol w="669496"/>
                <a:gridCol w="669496"/>
                <a:gridCol w="669496"/>
              </a:tblGrid>
              <a:tr h="253482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l-PL" sz="1000" b="1" i="0" u="none" strike="noStrike" dirty="0">
                          <a:effectLst/>
                          <a:latin typeface="Times New Roman" panose="02020603050405020304" pitchFamily="18" charset="0"/>
                        </a:rPr>
                        <a:t>Wyszczególnienie</a:t>
                      </a: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0E3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1" i="0" u="none" strike="noStrike" dirty="0">
                          <a:effectLst/>
                          <a:latin typeface="Times New Roman" panose="02020603050405020304" pitchFamily="18" charset="0"/>
                        </a:rPr>
                        <a:t>2008</a:t>
                      </a: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0E3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1" i="0" u="none" strike="noStrike" dirty="0">
                          <a:effectLst/>
                          <a:latin typeface="Times New Roman" panose="02020603050405020304" pitchFamily="18" charset="0"/>
                        </a:rPr>
                        <a:t>2009</a:t>
                      </a: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0E3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1" i="0" u="none" strike="noStrike" dirty="0">
                          <a:effectLst/>
                          <a:latin typeface="Times New Roman" panose="02020603050405020304" pitchFamily="18" charset="0"/>
                        </a:rPr>
                        <a:t>2010</a:t>
                      </a: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0E3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1" i="0" u="none" strike="noStrike" dirty="0">
                          <a:effectLst/>
                          <a:latin typeface="Times New Roman" panose="02020603050405020304" pitchFamily="18" charset="0"/>
                        </a:rPr>
                        <a:t>2011</a:t>
                      </a: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0E3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1" i="0" u="none" strike="noStrike" dirty="0">
                          <a:effectLst/>
                          <a:latin typeface="Times New Roman" panose="02020603050405020304" pitchFamily="18" charset="0"/>
                        </a:rPr>
                        <a:t>2012</a:t>
                      </a: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0E3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1" i="0" u="none" strike="noStrike" dirty="0">
                          <a:effectLst/>
                          <a:latin typeface="Times New Roman" panose="02020603050405020304" pitchFamily="18" charset="0"/>
                        </a:rPr>
                        <a:t>2013</a:t>
                      </a: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0E3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1" i="0" u="none" strike="noStrike" dirty="0">
                          <a:effectLst/>
                          <a:latin typeface="Times New Roman" panose="02020603050405020304" pitchFamily="18" charset="0"/>
                        </a:rPr>
                        <a:t>2014</a:t>
                      </a: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0E3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1" i="0" u="none" strike="noStrike" dirty="0" smtClean="0">
                          <a:effectLst/>
                          <a:latin typeface="Times New Roman" panose="02020603050405020304" pitchFamily="18" charset="0"/>
                        </a:rPr>
                        <a:t>2015</a:t>
                      </a:r>
                      <a:endParaRPr lang="pl-PL" sz="1000" b="1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0E399"/>
                    </a:solidFill>
                  </a:tcPr>
                </a:tc>
              </a:tr>
              <a:tr h="370950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l-PL" sz="1000" b="1" i="0" u="none" strike="noStrike" dirty="0"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  <a:r>
                        <a:rPr lang="pl-PL" sz="1000" b="1" i="0" u="none" strike="noStrike" dirty="0" smtClean="0">
                          <a:effectLst/>
                          <a:latin typeface="Times New Roman" panose="02020603050405020304" pitchFamily="18" charset="0"/>
                        </a:rPr>
                        <a:t>Zarejestrowani na koniec roku </a:t>
                      </a:r>
                      <a:r>
                        <a:rPr lang="pl-PL" sz="1000" b="1" i="0" u="none" strike="noStrike" dirty="0">
                          <a:effectLst/>
                          <a:latin typeface="Times New Roman" panose="02020603050405020304" pitchFamily="18" charset="0"/>
                        </a:rPr>
                        <a:t>ogółem</a:t>
                      </a: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pl-PL" sz="1100" b="1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0" i="0" u="none" strike="noStrike" dirty="0" smtClean="0">
                          <a:effectLst/>
                          <a:latin typeface="Times New Roman" panose="02020603050405020304" pitchFamily="18" charset="0"/>
                        </a:rPr>
                        <a:t>3 140</a:t>
                      </a:r>
                      <a:endParaRPr lang="pl-PL" sz="10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0" i="0" u="none" strike="noStrike" dirty="0" smtClean="0">
                          <a:effectLst/>
                          <a:latin typeface="Times New Roman" panose="02020603050405020304" pitchFamily="18" charset="0"/>
                        </a:rPr>
                        <a:t>3 454</a:t>
                      </a:r>
                      <a:endParaRPr lang="pl-PL" sz="10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0" i="0" u="none" strike="noStrike" dirty="0" smtClean="0">
                          <a:effectLst/>
                          <a:latin typeface="Times New Roman" panose="02020603050405020304" pitchFamily="18" charset="0"/>
                        </a:rPr>
                        <a:t>3 608</a:t>
                      </a:r>
                      <a:endParaRPr lang="pl-PL" sz="10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0" i="0" u="none" strike="noStrike" dirty="0" smtClean="0">
                          <a:effectLst/>
                          <a:latin typeface="Times New Roman" panose="02020603050405020304" pitchFamily="18" charset="0"/>
                        </a:rPr>
                        <a:t>3 603</a:t>
                      </a:r>
                      <a:endParaRPr lang="pl-PL" sz="10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0" i="0" u="none" strike="noStrike" dirty="0" smtClean="0">
                          <a:effectLst/>
                          <a:latin typeface="Times New Roman" panose="02020603050405020304" pitchFamily="18" charset="0"/>
                        </a:rPr>
                        <a:t>3 515</a:t>
                      </a:r>
                      <a:endParaRPr lang="pl-PL" sz="10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0" i="0" u="none" strike="noStrike" dirty="0" smtClean="0">
                          <a:effectLst/>
                          <a:latin typeface="Times New Roman" panose="02020603050405020304" pitchFamily="18" charset="0"/>
                        </a:rPr>
                        <a:t>3 597</a:t>
                      </a:r>
                      <a:endParaRPr lang="pl-PL" sz="10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0" i="0" u="none" strike="noStrike" dirty="0" smtClean="0">
                          <a:effectLst/>
                          <a:latin typeface="Times New Roman" panose="02020603050405020304" pitchFamily="18" charset="0"/>
                        </a:rPr>
                        <a:t>3 058</a:t>
                      </a:r>
                      <a:endParaRPr lang="pl-PL" sz="10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0" i="0" u="none" strike="noStrike" dirty="0" smtClean="0">
                          <a:effectLst/>
                          <a:latin typeface="Times New Roman" panose="02020603050405020304" pitchFamily="18" charset="0"/>
                        </a:rPr>
                        <a:t>2 760</a:t>
                      </a:r>
                      <a:endParaRPr lang="pl-PL" sz="10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46221">
                <a:tc rowSpan="5">
                  <a:txBody>
                    <a:bodyPr/>
                    <a:lstStyle/>
                    <a:p>
                      <a:pPr algn="ctr" fontAlgn="ctr"/>
                      <a:r>
                        <a:rPr lang="pl-PL" sz="1000" b="1" i="0" u="none" strike="noStrike" dirty="0" smtClean="0">
                          <a:effectLst/>
                          <a:latin typeface="Times New Roman" panose="02020603050405020304" pitchFamily="18" charset="0"/>
                        </a:rPr>
                        <a:t>z  wykształceniem</a:t>
                      </a:r>
                      <a:r>
                        <a:rPr lang="pl-PL" sz="1000" b="1" i="0" u="none" strike="noStrike" dirty="0"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7144" marR="7144" marT="7144" marB="0"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l-PL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wyższe</a:t>
                      </a: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88</a:t>
                      </a: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115</a:t>
                      </a: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0" i="0" u="none" strike="noStrike" dirty="0">
                          <a:effectLst/>
                          <a:latin typeface="Times New Roman" panose="02020603050405020304" pitchFamily="18" charset="0"/>
                        </a:rPr>
                        <a:t>160</a:t>
                      </a: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0" i="0" u="none" strike="noStrike" dirty="0">
                          <a:effectLst/>
                          <a:latin typeface="Times New Roman" panose="02020603050405020304" pitchFamily="18" charset="0"/>
                        </a:rPr>
                        <a:t>180</a:t>
                      </a: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0" i="0" u="none" strike="noStrike" dirty="0">
                          <a:effectLst/>
                          <a:latin typeface="Times New Roman" panose="02020603050405020304" pitchFamily="18" charset="0"/>
                        </a:rPr>
                        <a:t>175</a:t>
                      </a: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0" i="0" u="none" strike="noStrike" dirty="0">
                          <a:effectLst/>
                          <a:latin typeface="Times New Roman" panose="02020603050405020304" pitchFamily="18" charset="0"/>
                        </a:rPr>
                        <a:t>189</a:t>
                      </a: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0" i="0" u="none" strike="noStrike">
                          <a:effectLst/>
                          <a:latin typeface="Times New Roman" panose="02020603050405020304" pitchFamily="18" charset="0"/>
                        </a:rPr>
                        <a:t>156</a:t>
                      </a: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0" i="0" u="none" strike="noStrike" dirty="0" smtClean="0">
                          <a:effectLst/>
                          <a:latin typeface="Times New Roman" panose="02020603050405020304" pitchFamily="18" charset="0"/>
                        </a:rPr>
                        <a:t>141</a:t>
                      </a:r>
                      <a:endParaRPr lang="pl-PL" sz="10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70950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l-PL" sz="1000" b="1" i="0" u="none" strike="noStrike" dirty="0">
                          <a:effectLst/>
                          <a:latin typeface="Times New Roman" panose="02020603050405020304" pitchFamily="18" charset="0"/>
                        </a:rPr>
                        <a:t>policealne i średnie zawodowe</a:t>
                      </a: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0" i="0" u="none" strike="noStrike">
                          <a:effectLst/>
                          <a:latin typeface="Times New Roman" panose="02020603050405020304" pitchFamily="18" charset="0"/>
                        </a:rPr>
                        <a:t>623</a:t>
                      </a: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0" i="0" u="none" strike="noStrike" dirty="0">
                          <a:effectLst/>
                          <a:latin typeface="Times New Roman" panose="02020603050405020304" pitchFamily="18" charset="0"/>
                        </a:rPr>
                        <a:t>687</a:t>
                      </a: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0" i="0" u="none" strike="noStrike" dirty="0">
                          <a:effectLst/>
                          <a:latin typeface="Times New Roman" panose="02020603050405020304" pitchFamily="18" charset="0"/>
                        </a:rPr>
                        <a:t>700</a:t>
                      </a: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0" i="0" u="none" strike="noStrike">
                          <a:effectLst/>
                          <a:latin typeface="Times New Roman" panose="02020603050405020304" pitchFamily="18" charset="0"/>
                        </a:rPr>
                        <a:t>782</a:t>
                      </a: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0" i="0" u="none" strike="noStrike" dirty="0">
                          <a:effectLst/>
                          <a:latin typeface="Times New Roman" panose="02020603050405020304" pitchFamily="18" charset="0"/>
                        </a:rPr>
                        <a:t>747</a:t>
                      </a: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0" i="0" u="none" strike="noStrike" dirty="0">
                          <a:effectLst/>
                          <a:latin typeface="Times New Roman" panose="02020603050405020304" pitchFamily="18" charset="0"/>
                        </a:rPr>
                        <a:t>759</a:t>
                      </a: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0" i="0" u="none" strike="noStrike" dirty="0">
                          <a:effectLst/>
                          <a:latin typeface="Times New Roman" panose="02020603050405020304" pitchFamily="18" charset="0"/>
                        </a:rPr>
                        <a:t>634</a:t>
                      </a: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0" i="0" u="none" strike="noStrike" dirty="0" smtClean="0">
                          <a:effectLst/>
                          <a:latin typeface="Times New Roman" panose="02020603050405020304" pitchFamily="18" charset="0"/>
                        </a:rPr>
                        <a:t>539</a:t>
                      </a:r>
                      <a:endParaRPr lang="pl-PL" sz="10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33855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l-PL" sz="1000" b="1" i="0" u="none" strike="noStrike" dirty="0">
                          <a:effectLst/>
                          <a:latin typeface="Times New Roman" panose="02020603050405020304" pitchFamily="18" charset="0"/>
                        </a:rPr>
                        <a:t>średnie ogólnokształcące</a:t>
                      </a: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0" i="0" u="none" strike="noStrike">
                          <a:effectLst/>
                          <a:latin typeface="Times New Roman" panose="02020603050405020304" pitchFamily="18" charset="0"/>
                        </a:rPr>
                        <a:t>283</a:t>
                      </a: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0" i="0" u="none" strike="noStrike" dirty="0">
                          <a:effectLst/>
                          <a:latin typeface="Times New Roman" panose="02020603050405020304" pitchFamily="18" charset="0"/>
                        </a:rPr>
                        <a:t>346</a:t>
                      </a: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0" i="0" u="none" strike="noStrike" dirty="0">
                          <a:effectLst/>
                          <a:latin typeface="Times New Roman" panose="02020603050405020304" pitchFamily="18" charset="0"/>
                        </a:rPr>
                        <a:t>327</a:t>
                      </a: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0" i="0" u="none" strike="noStrike">
                          <a:effectLst/>
                          <a:latin typeface="Times New Roman" panose="02020603050405020304" pitchFamily="18" charset="0"/>
                        </a:rPr>
                        <a:t>335</a:t>
                      </a: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0" i="0" u="none" strike="noStrike">
                          <a:effectLst/>
                          <a:latin typeface="Times New Roman" panose="02020603050405020304" pitchFamily="18" charset="0"/>
                        </a:rPr>
                        <a:t>343</a:t>
                      </a: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0" i="0" u="none" strike="noStrike" dirty="0">
                          <a:effectLst/>
                          <a:latin typeface="Times New Roman" panose="02020603050405020304" pitchFamily="18" charset="0"/>
                        </a:rPr>
                        <a:t>301</a:t>
                      </a: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0" i="0" u="none" strike="noStrike" dirty="0">
                          <a:effectLst/>
                          <a:latin typeface="Times New Roman" panose="02020603050405020304" pitchFamily="18" charset="0"/>
                        </a:rPr>
                        <a:t>269</a:t>
                      </a: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0" i="0" u="none" strike="noStrike" dirty="0" smtClean="0">
                          <a:effectLst/>
                          <a:latin typeface="Times New Roman" panose="02020603050405020304" pitchFamily="18" charset="0"/>
                        </a:rPr>
                        <a:t>272</a:t>
                      </a:r>
                      <a:endParaRPr lang="pl-PL" sz="10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70950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l-PL" sz="1000" b="1" i="0" u="none" strike="noStrike" dirty="0">
                          <a:effectLst/>
                          <a:latin typeface="Times New Roman" panose="02020603050405020304" pitchFamily="18" charset="0"/>
                        </a:rPr>
                        <a:t>zasadnicze zawodowe</a:t>
                      </a: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0" i="0" u="none" strike="noStrike">
                          <a:effectLst/>
                          <a:latin typeface="Times New Roman" panose="02020603050405020304" pitchFamily="18" charset="0"/>
                        </a:rPr>
                        <a:t>1 146</a:t>
                      </a: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0" i="0" u="none" strike="noStrike">
                          <a:effectLst/>
                          <a:latin typeface="Times New Roman" panose="02020603050405020304" pitchFamily="18" charset="0"/>
                        </a:rPr>
                        <a:t>1 303</a:t>
                      </a: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0" i="0" u="none" strike="noStrike" dirty="0">
                          <a:effectLst/>
                          <a:latin typeface="Times New Roman" panose="02020603050405020304" pitchFamily="18" charset="0"/>
                        </a:rPr>
                        <a:t>1 388</a:t>
                      </a: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0" i="0" u="none" strike="noStrike" dirty="0" smtClean="0">
                          <a:effectLst/>
                          <a:latin typeface="Times New Roman" panose="02020603050405020304" pitchFamily="18" charset="0"/>
                        </a:rPr>
                        <a:t>1 335</a:t>
                      </a:r>
                      <a:endParaRPr lang="pl-PL" sz="10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0" i="0" u="none" strike="noStrike" dirty="0" smtClean="0">
                          <a:effectLst/>
                          <a:latin typeface="Times New Roman" panose="02020603050405020304" pitchFamily="18" charset="0"/>
                        </a:rPr>
                        <a:t>1 314</a:t>
                      </a:r>
                      <a:endParaRPr lang="pl-PL" sz="10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0" i="0" u="none" strike="noStrike">
                          <a:effectLst/>
                          <a:latin typeface="Times New Roman" panose="02020603050405020304" pitchFamily="18" charset="0"/>
                        </a:rPr>
                        <a:t>1 390</a:t>
                      </a: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0" i="0" u="none" strike="noStrike" dirty="0">
                          <a:effectLst/>
                          <a:latin typeface="Times New Roman" panose="02020603050405020304" pitchFamily="18" charset="0"/>
                        </a:rPr>
                        <a:t>1 139</a:t>
                      </a: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0" i="0" u="none" strike="noStrike" dirty="0" smtClean="0">
                          <a:effectLst/>
                          <a:latin typeface="Times New Roman" panose="02020603050405020304" pitchFamily="18" charset="0"/>
                        </a:rPr>
                        <a:t>1 011</a:t>
                      </a:r>
                      <a:endParaRPr lang="pl-PL" sz="10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401863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l-PL" sz="1000" b="1" i="0" u="none" strike="noStrike" dirty="0">
                          <a:effectLst/>
                          <a:latin typeface="Times New Roman" panose="02020603050405020304" pitchFamily="18" charset="0"/>
                        </a:rPr>
                        <a:t>gimnazjalne i poniżej</a:t>
                      </a: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0" i="0" u="none" strike="noStrike" dirty="0">
                          <a:effectLst/>
                          <a:latin typeface="Times New Roman" panose="02020603050405020304" pitchFamily="18" charset="0"/>
                        </a:rPr>
                        <a:t>1 000</a:t>
                      </a: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0" i="0" u="none" strike="noStrike">
                          <a:effectLst/>
                          <a:latin typeface="Times New Roman" panose="02020603050405020304" pitchFamily="18" charset="0"/>
                        </a:rPr>
                        <a:t>1 003</a:t>
                      </a: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0" i="0" u="none" strike="noStrike">
                          <a:effectLst/>
                          <a:latin typeface="Times New Roman" panose="02020603050405020304" pitchFamily="18" charset="0"/>
                        </a:rPr>
                        <a:t>1 033</a:t>
                      </a: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0" i="0" u="none" strike="noStrike">
                          <a:effectLst/>
                          <a:latin typeface="Times New Roman" panose="02020603050405020304" pitchFamily="18" charset="0"/>
                        </a:rPr>
                        <a:t>971</a:t>
                      </a: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0" i="0" u="none" strike="noStrike" dirty="0">
                          <a:effectLst/>
                          <a:latin typeface="Times New Roman" panose="02020603050405020304" pitchFamily="18" charset="0"/>
                        </a:rPr>
                        <a:t>936</a:t>
                      </a: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0" i="0" u="none" strike="noStrike" dirty="0">
                          <a:effectLst/>
                          <a:latin typeface="Times New Roman" panose="02020603050405020304" pitchFamily="18" charset="0"/>
                        </a:rPr>
                        <a:t>958</a:t>
                      </a: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0" i="0" u="none" strike="noStrike" dirty="0">
                          <a:effectLst/>
                          <a:latin typeface="Times New Roman" panose="02020603050405020304" pitchFamily="18" charset="0"/>
                        </a:rPr>
                        <a:t>860</a:t>
                      </a: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0" i="0" u="none" strike="noStrike" dirty="0" smtClean="0">
                          <a:effectLst/>
                          <a:latin typeface="Times New Roman" panose="02020603050405020304" pitchFamily="18" charset="0"/>
                        </a:rPr>
                        <a:t>797</a:t>
                      </a:r>
                      <a:endParaRPr lang="pl-PL" sz="10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sp>
        <p:nvSpPr>
          <p:cNvPr id="6" name="Prostokąt 5"/>
          <p:cNvSpPr/>
          <p:nvPr/>
        </p:nvSpPr>
        <p:spPr>
          <a:xfrm>
            <a:off x="208988" y="52834"/>
            <a:ext cx="8712968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1600" b="1" dirty="0" smtClean="0">
                <a:solidFill>
                  <a:srgbClr val="002060"/>
                </a:solidFill>
              </a:rPr>
              <a:t>Struktura </a:t>
            </a:r>
            <a:r>
              <a:rPr lang="pl-PL" sz="1600" b="1" dirty="0">
                <a:solidFill>
                  <a:srgbClr val="002060"/>
                </a:solidFill>
              </a:rPr>
              <a:t>wykształcenia bezrobotnych w powiecie sępoleńskim w latach </a:t>
            </a:r>
            <a:r>
              <a:rPr lang="pl-PL" sz="1600" b="1" dirty="0" smtClean="0">
                <a:solidFill>
                  <a:srgbClr val="002060"/>
                </a:solidFill>
              </a:rPr>
              <a:t>2008-2015 </a:t>
            </a:r>
            <a:endParaRPr lang="pl-PL" sz="1600" b="1" dirty="0">
              <a:solidFill>
                <a:srgbClr val="002060"/>
              </a:solidFill>
            </a:endParaRPr>
          </a:p>
        </p:txBody>
      </p:sp>
      <p:sp>
        <p:nvSpPr>
          <p:cNvPr id="9" name="pole tekstowe 8"/>
          <p:cNvSpPr txBox="1"/>
          <p:nvPr/>
        </p:nvSpPr>
        <p:spPr>
          <a:xfrm>
            <a:off x="388114" y="5178184"/>
            <a:ext cx="3330146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l-PL" sz="750" dirty="0"/>
          </a:p>
          <a:p>
            <a:endParaRPr lang="pl-PL" sz="750" dirty="0"/>
          </a:p>
        </p:txBody>
      </p:sp>
      <p:graphicFrame>
        <p:nvGraphicFramePr>
          <p:cNvPr id="10" name="Wykres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1770293549"/>
              </p:ext>
            </p:extLst>
          </p:nvPr>
        </p:nvGraphicFramePr>
        <p:xfrm>
          <a:off x="395536" y="3068960"/>
          <a:ext cx="8496944" cy="327914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pole tekstowe 1"/>
          <p:cNvSpPr txBox="1"/>
          <p:nvPr/>
        </p:nvSpPr>
        <p:spPr>
          <a:xfrm>
            <a:off x="8244408" y="6488668"/>
            <a:ext cx="64807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200" dirty="0" smtClean="0"/>
              <a:t>24</a:t>
            </a:r>
            <a:endParaRPr lang="pl-PL" sz="1200" dirty="0"/>
          </a:p>
        </p:txBody>
      </p:sp>
    </p:spTree>
    <p:extLst>
      <p:ext uri="{BB962C8B-B14F-4D97-AF65-F5344CB8AC3E}">
        <p14:creationId xmlns:p14="http://schemas.microsoft.com/office/powerpoint/2010/main" xmlns="" val="1211161785"/>
      </p:ext>
    </p:extLst>
  </p:cSld>
  <p:clrMapOvr>
    <a:masterClrMapping/>
  </p:clrMapOvr>
  <p:transition>
    <p:wipe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10" grpId="0">
        <p:bldAsOne/>
      </p:bldGraphic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e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843241720"/>
              </p:ext>
            </p:extLst>
          </p:nvPr>
        </p:nvGraphicFramePr>
        <p:xfrm>
          <a:off x="909284" y="791757"/>
          <a:ext cx="7344813" cy="2275870"/>
        </p:xfrm>
        <a:graphic>
          <a:graphicData uri="http://schemas.openxmlformats.org/drawingml/2006/table">
            <a:tbl>
              <a:tblPr/>
              <a:tblGrid>
                <a:gridCol w="2371766"/>
                <a:gridCol w="657024"/>
                <a:gridCol w="605758"/>
                <a:gridCol w="681478"/>
                <a:gridCol w="681478"/>
                <a:gridCol w="681478"/>
                <a:gridCol w="530038"/>
                <a:gridCol w="530038"/>
                <a:gridCol w="605755"/>
              </a:tblGrid>
              <a:tr h="372400">
                <a:tc>
                  <a:txBody>
                    <a:bodyPr/>
                    <a:lstStyle/>
                    <a:p>
                      <a:pPr algn="l" fontAlgn="ctr"/>
                      <a:r>
                        <a:rPr lang="pl-PL" sz="1200" b="1" i="0" u="none" strike="noStrike" dirty="0">
                          <a:effectLst/>
                          <a:latin typeface="Times New Roman" panose="02020603050405020304" pitchFamily="18" charset="0"/>
                        </a:rPr>
                        <a:t>Wyszczególnienie</a:t>
                      </a: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3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200" b="1" i="0" u="none" strike="noStrike" dirty="0">
                          <a:effectLst/>
                          <a:latin typeface="Times New Roman" panose="02020603050405020304" pitchFamily="18" charset="0"/>
                        </a:rPr>
                        <a:t>2008</a:t>
                      </a: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3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200" b="1" i="0" u="none" strike="noStrike" dirty="0">
                          <a:effectLst/>
                          <a:latin typeface="Times New Roman" panose="02020603050405020304" pitchFamily="18" charset="0"/>
                        </a:rPr>
                        <a:t>2009</a:t>
                      </a: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3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200" b="1" i="0" u="none" strike="noStrike" dirty="0">
                          <a:effectLst/>
                          <a:latin typeface="Times New Roman" panose="02020603050405020304" pitchFamily="18" charset="0"/>
                        </a:rPr>
                        <a:t>2010</a:t>
                      </a: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3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200" b="1" i="0" u="none" strike="noStrike" dirty="0">
                          <a:effectLst/>
                          <a:latin typeface="Times New Roman" panose="02020603050405020304" pitchFamily="18" charset="0"/>
                        </a:rPr>
                        <a:t>2011</a:t>
                      </a: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3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200" b="1" i="0" u="none" strike="noStrike" dirty="0">
                          <a:effectLst/>
                          <a:latin typeface="Times New Roman" panose="02020603050405020304" pitchFamily="18" charset="0"/>
                        </a:rPr>
                        <a:t>2012</a:t>
                      </a: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3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200" b="1" i="0" u="none" strike="noStrike" dirty="0">
                          <a:effectLst/>
                          <a:latin typeface="Times New Roman" panose="02020603050405020304" pitchFamily="18" charset="0"/>
                        </a:rPr>
                        <a:t>2013</a:t>
                      </a: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3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200" b="1" i="0" u="none" strike="noStrike" dirty="0">
                          <a:effectLst/>
                          <a:latin typeface="Times New Roman" panose="02020603050405020304" pitchFamily="18" charset="0"/>
                        </a:rPr>
                        <a:t>2014</a:t>
                      </a: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3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200" b="1" i="0" u="none" strike="noStrike" dirty="0" smtClean="0">
                          <a:effectLst/>
                          <a:latin typeface="Times New Roman" panose="02020603050405020304" pitchFamily="18" charset="0"/>
                        </a:rPr>
                        <a:t>2015</a:t>
                      </a:r>
                      <a:endParaRPr lang="pl-PL" sz="1200" b="1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399"/>
                    </a:solidFill>
                  </a:tcPr>
                </a:tc>
              </a:tr>
              <a:tr h="394270">
                <a:tc>
                  <a:txBody>
                    <a:bodyPr/>
                    <a:lstStyle/>
                    <a:p>
                      <a:pPr algn="l" fontAlgn="ctr"/>
                      <a:r>
                        <a:rPr lang="pl-PL" sz="1200" b="1" i="0" u="none" strike="noStrike" dirty="0" smtClean="0">
                          <a:effectLst/>
                          <a:latin typeface="Times New Roman" panose="02020603050405020304" pitchFamily="18" charset="0"/>
                        </a:rPr>
                        <a:t>Zarejestrowani na koniec roku ogółem</a:t>
                      </a:r>
                      <a:endParaRPr lang="pl-PL" sz="1200" b="1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l-P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3 140</a:t>
                      </a: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l-PL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3 454</a:t>
                      </a: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l-PL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3 608</a:t>
                      </a: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l-PL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3 603</a:t>
                      </a: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l-PL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3 515</a:t>
                      </a: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>
                          <a:effectLst/>
                          <a:latin typeface="Times New Roman" panose="02020603050405020304" pitchFamily="18" charset="0"/>
                        </a:rPr>
                        <a:t>3 597</a:t>
                      </a: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l-PL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3 058</a:t>
                      </a: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l-PL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2 760</a:t>
                      </a:r>
                      <a:endParaRPr lang="pl-PL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2400">
                <a:tc>
                  <a:txBody>
                    <a:bodyPr/>
                    <a:lstStyle/>
                    <a:p>
                      <a:pPr algn="l" fontAlgn="ctr"/>
                      <a:r>
                        <a:rPr lang="pl-PL" sz="1200" b="1" i="0" u="none" strike="noStrike" dirty="0">
                          <a:effectLst/>
                          <a:latin typeface="Times New Roman" panose="02020603050405020304" pitchFamily="18" charset="0"/>
                        </a:rPr>
                        <a:t>do 6 miesięcy</a:t>
                      </a: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l-PL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1 522</a:t>
                      </a: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l-P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1 848</a:t>
                      </a: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l-PL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2 048</a:t>
                      </a: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l-PL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1 856</a:t>
                      </a: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l-P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1 856</a:t>
                      </a: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>
                          <a:effectLst/>
                          <a:latin typeface="Times New Roman" panose="02020603050405020304" pitchFamily="18" charset="0"/>
                        </a:rPr>
                        <a:t>1 829</a:t>
                      </a: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l-PL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1 580</a:t>
                      </a: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l-PL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1 453</a:t>
                      </a:r>
                      <a:endParaRPr lang="pl-PL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2400">
                <a:tc>
                  <a:txBody>
                    <a:bodyPr/>
                    <a:lstStyle/>
                    <a:p>
                      <a:pPr algn="l" fontAlgn="ctr"/>
                      <a:r>
                        <a:rPr lang="pl-PL" sz="1200" b="1" i="0" u="none" strike="noStrike">
                          <a:effectLst/>
                          <a:latin typeface="Times New Roman" panose="02020603050405020304" pitchFamily="18" charset="0"/>
                        </a:rPr>
                        <a:t>6-12 miesięcy</a:t>
                      </a: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l-PL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494</a:t>
                      </a: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l-PL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698</a:t>
                      </a: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l-P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595</a:t>
                      </a: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l-P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608</a:t>
                      </a: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l-PL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589</a:t>
                      </a: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>
                          <a:effectLst/>
                          <a:latin typeface="Times New Roman" panose="02020603050405020304" pitchFamily="18" charset="0"/>
                        </a:rPr>
                        <a:t>627</a:t>
                      </a: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l-PL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428</a:t>
                      </a: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l-PL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455</a:t>
                      </a:r>
                      <a:endParaRPr lang="pl-PL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2400">
                <a:tc>
                  <a:txBody>
                    <a:bodyPr/>
                    <a:lstStyle/>
                    <a:p>
                      <a:pPr algn="l" fontAlgn="ctr"/>
                      <a:r>
                        <a:rPr lang="pl-PL" sz="1200" b="1" i="0" u="none" strike="noStrike">
                          <a:effectLst/>
                          <a:latin typeface="Times New Roman" panose="02020603050405020304" pitchFamily="18" charset="0"/>
                        </a:rPr>
                        <a:t>12-24 miesiące</a:t>
                      </a: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l-PL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431</a:t>
                      </a: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l-PL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436</a:t>
                      </a: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l-P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554</a:t>
                      </a: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l-P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656</a:t>
                      </a: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l-P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550</a:t>
                      </a: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 dirty="0">
                          <a:effectLst/>
                          <a:latin typeface="Times New Roman" panose="02020603050405020304" pitchFamily="18" charset="0"/>
                        </a:rPr>
                        <a:t>584</a:t>
                      </a: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l-PL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487</a:t>
                      </a: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l-PL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350</a:t>
                      </a:r>
                      <a:endParaRPr lang="pl-PL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2000">
                <a:tc>
                  <a:txBody>
                    <a:bodyPr/>
                    <a:lstStyle/>
                    <a:p>
                      <a:pPr algn="l" fontAlgn="ctr"/>
                      <a:r>
                        <a:rPr lang="pl-PL" sz="1200" b="1" i="0" u="none" strike="noStrike" dirty="0">
                          <a:effectLst/>
                          <a:latin typeface="Times New Roman" panose="02020603050405020304" pitchFamily="18" charset="0"/>
                        </a:rPr>
                        <a:t>pow. 24 miesięcy</a:t>
                      </a: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l-PL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693</a:t>
                      </a: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l-P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472</a:t>
                      </a: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l-PL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411</a:t>
                      </a: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l-PL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483</a:t>
                      </a: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l-P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520</a:t>
                      </a: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 dirty="0">
                          <a:effectLst/>
                          <a:latin typeface="Times New Roman" panose="02020603050405020304" pitchFamily="18" charset="0"/>
                        </a:rPr>
                        <a:t>557</a:t>
                      </a: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l-P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563</a:t>
                      </a: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l-PL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502</a:t>
                      </a:r>
                      <a:endParaRPr lang="pl-PL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6" name="Prostokąt 5"/>
          <p:cNvSpPr/>
          <p:nvPr/>
        </p:nvSpPr>
        <p:spPr>
          <a:xfrm>
            <a:off x="826643" y="116632"/>
            <a:ext cx="770485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1600" b="1" dirty="0" smtClean="0">
                <a:solidFill>
                  <a:srgbClr val="002060"/>
                </a:solidFill>
              </a:rPr>
              <a:t>Liczba bezrobotnych w powiecie sępoleńskim wg okresu pozostawania bez pracy </a:t>
            </a:r>
            <a:br>
              <a:rPr lang="pl-PL" sz="1600" b="1" dirty="0" smtClean="0">
                <a:solidFill>
                  <a:srgbClr val="002060"/>
                </a:solidFill>
              </a:rPr>
            </a:br>
            <a:r>
              <a:rPr lang="pl-PL" sz="1600" b="1" dirty="0" smtClean="0">
                <a:solidFill>
                  <a:srgbClr val="002060"/>
                </a:solidFill>
              </a:rPr>
              <a:t>w </a:t>
            </a:r>
            <a:r>
              <a:rPr lang="pl-PL" sz="1600" b="1" dirty="0">
                <a:solidFill>
                  <a:srgbClr val="002060"/>
                </a:solidFill>
              </a:rPr>
              <a:t>latach 2008 </a:t>
            </a:r>
            <a:r>
              <a:rPr lang="pl-PL" sz="1600" b="1" dirty="0" smtClean="0">
                <a:solidFill>
                  <a:srgbClr val="002060"/>
                </a:solidFill>
              </a:rPr>
              <a:t>– 2015 </a:t>
            </a:r>
            <a:endParaRPr lang="pl-PL" sz="1600" b="1" dirty="0">
              <a:solidFill>
                <a:srgbClr val="002060"/>
              </a:solidFill>
            </a:endParaRPr>
          </a:p>
        </p:txBody>
      </p:sp>
      <p:graphicFrame>
        <p:nvGraphicFramePr>
          <p:cNvPr id="9" name="Wykres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699875538"/>
              </p:ext>
            </p:extLst>
          </p:nvPr>
        </p:nvGraphicFramePr>
        <p:xfrm>
          <a:off x="251520" y="3212976"/>
          <a:ext cx="8640960" cy="30243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pole tekstowe 1"/>
          <p:cNvSpPr txBox="1"/>
          <p:nvPr/>
        </p:nvSpPr>
        <p:spPr>
          <a:xfrm>
            <a:off x="7812360" y="6381328"/>
            <a:ext cx="33855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200" dirty="0" smtClean="0"/>
              <a:t>25</a:t>
            </a:r>
            <a:endParaRPr lang="pl-PL" sz="1200" dirty="0"/>
          </a:p>
        </p:txBody>
      </p:sp>
    </p:spTree>
    <p:extLst>
      <p:ext uri="{BB962C8B-B14F-4D97-AF65-F5344CB8AC3E}">
        <p14:creationId xmlns:p14="http://schemas.microsoft.com/office/powerpoint/2010/main" xmlns="" val="1069856208"/>
      </p:ext>
    </p:extLst>
  </p:cSld>
  <p:clrMapOvr>
    <a:masterClrMapping/>
  </p:clrMapOvr>
  <p:transition>
    <p:wipe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9" grpId="0">
        <p:bldAsOne/>
      </p:bldGraphic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rostokąt zaokrąglony 5"/>
          <p:cNvSpPr/>
          <p:nvPr/>
        </p:nvSpPr>
        <p:spPr>
          <a:xfrm>
            <a:off x="522884" y="813023"/>
            <a:ext cx="8291512" cy="5499328"/>
          </a:xfrm>
          <a:prstGeom prst="roundRect">
            <a:avLst/>
          </a:prstGeom>
          <a:gradFill>
            <a:gsLst>
              <a:gs pos="53000">
                <a:srgbClr val="C0E399"/>
              </a:gs>
              <a:gs pos="100000">
                <a:schemeClr val="accent5">
                  <a:lumMod val="0"/>
                  <a:lumOff val="100000"/>
                </a:schemeClr>
              </a:gs>
              <a:gs pos="100000">
                <a:schemeClr val="accent5">
                  <a:lumMod val="100000"/>
                </a:schemeClr>
              </a:gs>
            </a:gsLst>
            <a:path path="circle">
              <a:fillToRect l="100000" t="100000"/>
            </a:path>
          </a:gradFill>
          <a:ln w="12700"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t" anchorCtr="0"/>
          <a:lstStyle/>
          <a:p>
            <a:pPr marL="285750" indent="-285750">
              <a:lnSpc>
                <a:spcPct val="250000"/>
              </a:lnSpc>
              <a:buSzPct val="100000"/>
              <a:buFont typeface="Arial" panose="020B0604020202020204" pitchFamily="34" charset="0"/>
              <a:buChar char="•"/>
            </a:pPr>
            <a:r>
              <a:rPr lang="pl-PL" dirty="0">
                <a:solidFill>
                  <a:srgbClr val="000000"/>
                </a:solidFill>
              </a:rPr>
              <a:t>Porady indywidualne  –   </a:t>
            </a:r>
            <a:r>
              <a:rPr lang="pl-PL" b="1" dirty="0" smtClean="0">
                <a:solidFill>
                  <a:srgbClr val="000000"/>
                </a:solidFill>
              </a:rPr>
              <a:t>564 </a:t>
            </a:r>
            <a:r>
              <a:rPr lang="pl-PL" dirty="0" smtClean="0">
                <a:solidFill>
                  <a:srgbClr val="000000"/>
                </a:solidFill>
              </a:rPr>
              <a:t>(dla </a:t>
            </a:r>
            <a:r>
              <a:rPr lang="pl-PL" b="1" dirty="0" smtClean="0">
                <a:solidFill>
                  <a:srgbClr val="000000"/>
                </a:solidFill>
              </a:rPr>
              <a:t>546 </a:t>
            </a:r>
            <a:r>
              <a:rPr lang="pl-PL" dirty="0" smtClean="0">
                <a:solidFill>
                  <a:srgbClr val="000000"/>
                </a:solidFill>
              </a:rPr>
              <a:t>osób);</a:t>
            </a:r>
          </a:p>
          <a:p>
            <a:pPr marL="285750" indent="-285750">
              <a:lnSpc>
                <a:spcPct val="250000"/>
              </a:lnSpc>
              <a:buSzPct val="100000"/>
              <a:buFont typeface="Arial" panose="020B0604020202020204" pitchFamily="34" charset="0"/>
              <a:buChar char="•"/>
            </a:pPr>
            <a:r>
              <a:rPr lang="pl-PL" dirty="0" smtClean="0">
                <a:solidFill>
                  <a:srgbClr val="000000"/>
                </a:solidFill>
              </a:rPr>
              <a:t>Grupowe </a:t>
            </a:r>
            <a:r>
              <a:rPr lang="pl-PL" dirty="0">
                <a:solidFill>
                  <a:srgbClr val="000000"/>
                </a:solidFill>
              </a:rPr>
              <a:t>porady zawodowe  –  </a:t>
            </a:r>
            <a:r>
              <a:rPr lang="pl-PL" b="1" dirty="0" smtClean="0">
                <a:solidFill>
                  <a:srgbClr val="000000"/>
                </a:solidFill>
              </a:rPr>
              <a:t>15 </a:t>
            </a:r>
            <a:r>
              <a:rPr lang="pl-PL" dirty="0">
                <a:solidFill>
                  <a:srgbClr val="000000"/>
                </a:solidFill>
              </a:rPr>
              <a:t>spotkań warsztatowych (dla </a:t>
            </a:r>
            <a:r>
              <a:rPr lang="pl-PL" b="1" dirty="0" smtClean="0">
                <a:solidFill>
                  <a:srgbClr val="000000"/>
                </a:solidFill>
              </a:rPr>
              <a:t>115</a:t>
            </a:r>
            <a:r>
              <a:rPr lang="pl-PL" dirty="0" smtClean="0">
                <a:solidFill>
                  <a:srgbClr val="000000"/>
                </a:solidFill>
              </a:rPr>
              <a:t> osób);</a:t>
            </a:r>
          </a:p>
          <a:p>
            <a:pPr marL="285750" indent="-285750">
              <a:lnSpc>
                <a:spcPct val="250000"/>
              </a:lnSpc>
              <a:buSzPct val="100000"/>
              <a:buFont typeface="Arial" panose="020B0604020202020204" pitchFamily="34" charset="0"/>
              <a:buChar char="•"/>
            </a:pPr>
            <a:r>
              <a:rPr lang="pl-PL" dirty="0" smtClean="0">
                <a:solidFill>
                  <a:srgbClr val="000000"/>
                </a:solidFill>
              </a:rPr>
              <a:t>Indywidualna informacja zawodowa </a:t>
            </a:r>
            <a:r>
              <a:rPr lang="pl-PL" dirty="0">
                <a:solidFill>
                  <a:srgbClr val="000000"/>
                </a:solidFill>
              </a:rPr>
              <a:t>–  </a:t>
            </a:r>
            <a:r>
              <a:rPr lang="pl-PL" b="1" dirty="0" smtClean="0">
                <a:solidFill>
                  <a:srgbClr val="000000"/>
                </a:solidFill>
              </a:rPr>
              <a:t>693 </a:t>
            </a:r>
            <a:r>
              <a:rPr lang="pl-PL" dirty="0" smtClean="0">
                <a:solidFill>
                  <a:srgbClr val="000000"/>
                </a:solidFill>
              </a:rPr>
              <a:t>(porady);</a:t>
            </a:r>
          </a:p>
          <a:p>
            <a:pPr marL="285750" indent="-285750">
              <a:lnSpc>
                <a:spcPct val="250000"/>
              </a:lnSpc>
              <a:buSzPct val="100000"/>
              <a:buFont typeface="Arial" panose="020B0604020202020204" pitchFamily="34" charset="0"/>
              <a:buChar char="•"/>
            </a:pPr>
            <a:r>
              <a:rPr lang="pl-PL" dirty="0" smtClean="0">
                <a:solidFill>
                  <a:srgbClr val="000000"/>
                </a:solidFill>
              </a:rPr>
              <a:t>Szkolenie z zakresu umiejętności poszukiwania pracy– </a:t>
            </a:r>
            <a:r>
              <a:rPr lang="pl-PL" b="1" dirty="0" smtClean="0">
                <a:solidFill>
                  <a:srgbClr val="000000"/>
                </a:solidFill>
              </a:rPr>
              <a:t>1</a:t>
            </a:r>
            <a:r>
              <a:rPr lang="pl-PL" dirty="0" smtClean="0">
                <a:solidFill>
                  <a:srgbClr val="000000"/>
                </a:solidFill>
              </a:rPr>
              <a:t> </a:t>
            </a:r>
            <a:r>
              <a:rPr lang="pl-PL" dirty="0">
                <a:solidFill>
                  <a:srgbClr val="000000"/>
                </a:solidFill>
              </a:rPr>
              <a:t>(dla </a:t>
            </a:r>
            <a:r>
              <a:rPr lang="pl-PL" b="1" dirty="0" smtClean="0">
                <a:solidFill>
                  <a:srgbClr val="000000"/>
                </a:solidFill>
              </a:rPr>
              <a:t>11</a:t>
            </a:r>
            <a:r>
              <a:rPr lang="pl-PL" dirty="0" smtClean="0">
                <a:solidFill>
                  <a:srgbClr val="000000"/>
                </a:solidFill>
              </a:rPr>
              <a:t> </a:t>
            </a:r>
            <a:r>
              <a:rPr lang="pl-PL" dirty="0">
                <a:solidFill>
                  <a:srgbClr val="000000"/>
                </a:solidFill>
              </a:rPr>
              <a:t>osób</a:t>
            </a:r>
            <a:r>
              <a:rPr lang="pl-PL" dirty="0" smtClean="0">
                <a:solidFill>
                  <a:srgbClr val="000000"/>
                </a:solidFill>
              </a:rPr>
              <a:t>);</a:t>
            </a:r>
          </a:p>
          <a:p>
            <a:pPr marL="285750" indent="-285750">
              <a:lnSpc>
                <a:spcPct val="250000"/>
              </a:lnSpc>
              <a:buSzPct val="100000"/>
              <a:buFont typeface="Arial" panose="020B0604020202020204" pitchFamily="34" charset="0"/>
              <a:buChar char="•"/>
            </a:pPr>
            <a:r>
              <a:rPr lang="pl-PL" dirty="0" smtClean="0">
                <a:solidFill>
                  <a:srgbClr val="000000"/>
                </a:solidFill>
              </a:rPr>
              <a:t>Liczba założonych Indywidualnych Planów Działania – </a:t>
            </a:r>
            <a:r>
              <a:rPr lang="pl-PL" b="1" dirty="0" smtClean="0">
                <a:solidFill>
                  <a:srgbClr val="000000"/>
                </a:solidFill>
              </a:rPr>
              <a:t>3 937</a:t>
            </a:r>
            <a:r>
              <a:rPr lang="pl-PL" dirty="0" smtClean="0">
                <a:solidFill>
                  <a:srgbClr val="000000"/>
                </a:solidFill>
              </a:rPr>
              <a:t>;</a:t>
            </a:r>
          </a:p>
          <a:p>
            <a:pPr marL="285750" indent="-285750">
              <a:lnSpc>
                <a:spcPct val="250000"/>
              </a:lnSpc>
              <a:buSzPct val="100000"/>
              <a:buFont typeface="Arial" panose="020B0604020202020204" pitchFamily="34" charset="0"/>
              <a:buChar char="•"/>
            </a:pPr>
            <a:r>
              <a:rPr lang="pl-PL" dirty="0" smtClean="0">
                <a:solidFill>
                  <a:srgbClr val="000000"/>
                </a:solidFill>
              </a:rPr>
              <a:t>Liczba ustalonych profili pomocy – </a:t>
            </a:r>
            <a:r>
              <a:rPr lang="pl-PL" b="1" dirty="0" smtClean="0">
                <a:solidFill>
                  <a:srgbClr val="000000"/>
                </a:solidFill>
              </a:rPr>
              <a:t>3 869</a:t>
            </a:r>
            <a:r>
              <a:rPr lang="pl-PL" dirty="0" smtClean="0">
                <a:solidFill>
                  <a:srgbClr val="000000"/>
                </a:solidFill>
              </a:rPr>
              <a:t>.</a:t>
            </a:r>
            <a:endParaRPr lang="pl-PL" dirty="0">
              <a:solidFill>
                <a:srgbClr val="000000"/>
              </a:solidFill>
            </a:endParaRPr>
          </a:p>
        </p:txBody>
      </p:sp>
      <p:sp>
        <p:nvSpPr>
          <p:cNvPr id="7" name="Text Box 90"/>
          <p:cNvSpPr txBox="1">
            <a:spLocks noChangeArrowheads="1"/>
          </p:cNvSpPr>
          <p:nvPr/>
        </p:nvSpPr>
        <p:spPr bwMode="auto">
          <a:xfrm>
            <a:off x="2986883" y="188640"/>
            <a:ext cx="324060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pl-PL" sz="2000" b="1" dirty="0" smtClean="0">
                <a:solidFill>
                  <a:schemeClr val="accent2">
                    <a:lumMod val="75000"/>
                  </a:schemeClr>
                </a:solidFill>
              </a:rPr>
              <a:t>Poradnictwo zawodowe</a:t>
            </a:r>
            <a:endParaRPr lang="pl-PL" sz="20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Symbol zastępczy numeru slajd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AE03F50-8DEE-4AC5-89DE-EB278F301EC7}" type="slidenum">
              <a:rPr lang="pl-PL" smtClean="0">
                <a:solidFill>
                  <a:srgbClr val="000000"/>
                </a:solidFill>
              </a:rPr>
              <a:pPr>
                <a:defRPr/>
              </a:pPr>
              <a:t>2</a:t>
            </a:fld>
            <a:endParaRPr lang="pl-PL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126002097"/>
      </p:ext>
    </p:extLst>
  </p:cSld>
  <p:clrMapOvr>
    <a:masterClrMapping/>
  </p:clrMapOvr>
  <p:transition spd="slow">
    <p:wipe dir="u"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e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4085121828"/>
              </p:ext>
            </p:extLst>
          </p:nvPr>
        </p:nvGraphicFramePr>
        <p:xfrm>
          <a:off x="1115613" y="596999"/>
          <a:ext cx="6840761" cy="2160240"/>
        </p:xfrm>
        <a:graphic>
          <a:graphicData uri="http://schemas.openxmlformats.org/drawingml/2006/table">
            <a:tbl>
              <a:tblPr/>
              <a:tblGrid>
                <a:gridCol w="603599"/>
                <a:gridCol w="1877856"/>
                <a:gridCol w="603597"/>
                <a:gridCol w="567867"/>
                <a:gridCol w="531307"/>
                <a:gridCol w="531307"/>
                <a:gridCol w="531307"/>
                <a:gridCol w="531307"/>
                <a:gridCol w="531307"/>
                <a:gridCol w="531307"/>
              </a:tblGrid>
              <a:tr h="270030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l-PL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Wyszczególnienie</a:t>
                      </a: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3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000" b="1" i="0" u="none" strike="noStrike" dirty="0">
                          <a:effectLst/>
                          <a:latin typeface="Times New Roman" panose="02020603050405020304" pitchFamily="18" charset="0"/>
                        </a:rPr>
                        <a:t>2008</a:t>
                      </a: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3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000" b="1" i="0" u="none" strike="noStrike" dirty="0">
                          <a:effectLst/>
                          <a:latin typeface="Times New Roman" panose="02020603050405020304" pitchFamily="18" charset="0"/>
                        </a:rPr>
                        <a:t>2009</a:t>
                      </a: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3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000" b="1" i="0" u="none" strike="noStrike" dirty="0">
                          <a:effectLst/>
                          <a:latin typeface="Times New Roman" panose="02020603050405020304" pitchFamily="18" charset="0"/>
                        </a:rPr>
                        <a:t>2010</a:t>
                      </a: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3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000" b="1" i="0" u="none" strike="noStrike" dirty="0">
                          <a:effectLst/>
                          <a:latin typeface="Times New Roman" panose="02020603050405020304" pitchFamily="18" charset="0"/>
                        </a:rPr>
                        <a:t>2011</a:t>
                      </a: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3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000" b="1" i="0" u="none" strike="noStrike" dirty="0">
                          <a:effectLst/>
                          <a:latin typeface="Times New Roman" panose="02020603050405020304" pitchFamily="18" charset="0"/>
                        </a:rPr>
                        <a:t>2012</a:t>
                      </a: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3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000" b="1" i="0" u="none" strike="noStrike" dirty="0">
                          <a:effectLst/>
                          <a:latin typeface="Times New Roman" panose="02020603050405020304" pitchFamily="18" charset="0"/>
                        </a:rPr>
                        <a:t>2013</a:t>
                      </a: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3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000" b="1" i="0" u="none" strike="noStrike" dirty="0">
                          <a:effectLst/>
                          <a:latin typeface="Times New Roman" panose="02020603050405020304" pitchFamily="18" charset="0"/>
                        </a:rPr>
                        <a:t>2014</a:t>
                      </a: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3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000" b="1" i="0" u="none" strike="noStrike" dirty="0" smtClean="0">
                          <a:effectLst/>
                          <a:latin typeface="Times New Roman" panose="02020603050405020304" pitchFamily="18" charset="0"/>
                        </a:rPr>
                        <a:t>2015</a:t>
                      </a:r>
                      <a:endParaRPr lang="pl-PL" sz="1000" b="1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399"/>
                    </a:solidFill>
                  </a:tcPr>
                </a:tc>
              </a:tr>
              <a:tr h="270030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l-PL" sz="1000" b="1" i="0" u="none" strike="noStrike" dirty="0" smtClean="0">
                          <a:effectLst/>
                          <a:latin typeface="Times New Roman" panose="02020603050405020304" pitchFamily="18" charset="0"/>
                        </a:rPr>
                        <a:t>Zarejestrowani na koniec roku </a:t>
                      </a:r>
                      <a:r>
                        <a:rPr lang="pl-PL" sz="1000" b="1" i="0" u="none" strike="noStrike" dirty="0">
                          <a:effectLst/>
                          <a:latin typeface="Times New Roman" panose="02020603050405020304" pitchFamily="18" charset="0"/>
                        </a:rPr>
                        <a:t>ogółem</a:t>
                      </a: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pl-PL" sz="1000" b="1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3 140</a:t>
                      </a: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3 454</a:t>
                      </a: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3 608</a:t>
                      </a:r>
                      <a:endParaRPr lang="pl-PL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000" b="0" i="0" u="none" strike="noStrike" dirty="0" smtClean="0">
                          <a:effectLst/>
                          <a:latin typeface="Times New Roman" panose="02020603050405020304" pitchFamily="18" charset="0"/>
                        </a:rPr>
                        <a:t>3 603</a:t>
                      </a:r>
                      <a:endParaRPr lang="pl-PL" sz="10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000" b="0" i="0" u="none" strike="noStrike" dirty="0" smtClean="0">
                          <a:effectLst/>
                          <a:latin typeface="Times New Roman" panose="02020603050405020304" pitchFamily="18" charset="0"/>
                        </a:rPr>
                        <a:t>3 515</a:t>
                      </a:r>
                      <a:endParaRPr lang="pl-PL" sz="10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000" b="0" i="0" u="none" strike="noStrike" dirty="0" smtClean="0">
                          <a:effectLst/>
                          <a:latin typeface="Times New Roman" panose="02020603050405020304" pitchFamily="18" charset="0"/>
                        </a:rPr>
                        <a:t>3 597</a:t>
                      </a:r>
                      <a:endParaRPr lang="pl-PL" sz="10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000" b="0" i="0" u="none" strike="noStrike" dirty="0" smtClean="0">
                          <a:effectLst/>
                          <a:latin typeface="Times New Roman" panose="02020603050405020304" pitchFamily="18" charset="0"/>
                        </a:rPr>
                        <a:t>3 058</a:t>
                      </a:r>
                      <a:endParaRPr lang="pl-PL" sz="10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000" b="0" i="0" u="none" strike="noStrike" dirty="0" smtClean="0">
                          <a:effectLst/>
                          <a:latin typeface="Times New Roman" panose="02020603050405020304" pitchFamily="18" charset="0"/>
                        </a:rPr>
                        <a:t>2 760</a:t>
                      </a:r>
                      <a:endParaRPr lang="pl-PL" sz="10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0030">
                <a:tc rowSpan="6">
                  <a:txBody>
                    <a:bodyPr/>
                    <a:lstStyle/>
                    <a:p>
                      <a:pPr algn="ctr" fontAlgn="b"/>
                      <a:r>
                        <a:rPr lang="pl-PL" sz="1000" b="1" i="0" u="none" strike="noStrike" dirty="0" smtClean="0">
                          <a:effectLst/>
                          <a:latin typeface="Times New Roman" panose="02020603050405020304" pitchFamily="18" charset="0"/>
                        </a:rPr>
                        <a:t>Przedziały wiekowe:</a:t>
                      </a:r>
                      <a:r>
                        <a:rPr lang="pl-PL" sz="1000" b="0" i="0" u="none" strike="noStrike" dirty="0"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l-PL" sz="1000" b="1" i="0" u="none" strike="noStrike" dirty="0" smtClean="0">
                          <a:effectLst/>
                          <a:latin typeface="Times New Roman" panose="02020603050405020304" pitchFamily="18" charset="0"/>
                        </a:rPr>
                        <a:t>18-24</a:t>
                      </a:r>
                      <a:endParaRPr lang="pl-PL" sz="1000" b="1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719</a:t>
                      </a: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839</a:t>
                      </a: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920</a:t>
                      </a: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000" b="0" i="0" u="none" strike="noStrike">
                          <a:effectLst/>
                          <a:latin typeface="Times New Roman" panose="02020603050405020304" pitchFamily="18" charset="0"/>
                        </a:rPr>
                        <a:t>938</a:t>
                      </a: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000" b="0" i="0" u="none" strike="noStrike">
                          <a:effectLst/>
                          <a:latin typeface="Times New Roman" panose="02020603050405020304" pitchFamily="18" charset="0"/>
                        </a:rPr>
                        <a:t>861</a:t>
                      </a: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000" b="0" i="0" u="none" strike="noStrike">
                          <a:effectLst/>
                          <a:latin typeface="Times New Roman" panose="02020603050405020304" pitchFamily="18" charset="0"/>
                        </a:rPr>
                        <a:t>819</a:t>
                      </a: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000" b="0" i="0" u="none" strike="noStrike">
                          <a:effectLst/>
                          <a:latin typeface="Times New Roman" panose="02020603050405020304" pitchFamily="18" charset="0"/>
                        </a:rPr>
                        <a:t>573</a:t>
                      </a: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000" b="0" i="0" u="none" strike="noStrike" dirty="0" smtClean="0">
                          <a:effectLst/>
                          <a:latin typeface="Times New Roman" panose="02020603050405020304" pitchFamily="18" charset="0"/>
                        </a:rPr>
                        <a:t>517</a:t>
                      </a:r>
                      <a:endParaRPr lang="pl-PL" sz="10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0030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l-PL" sz="1000" b="1" i="0" u="none" strike="noStrike" dirty="0" smtClean="0">
                          <a:effectLst/>
                          <a:latin typeface="Times New Roman" panose="02020603050405020304" pitchFamily="18" charset="0"/>
                        </a:rPr>
                        <a:t>25-34</a:t>
                      </a:r>
                      <a:endParaRPr lang="pl-PL" sz="1000" b="1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831</a:t>
                      </a: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912</a:t>
                      </a: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947</a:t>
                      </a: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000" b="0" i="0" u="none" strike="noStrike">
                          <a:effectLst/>
                          <a:latin typeface="Times New Roman" panose="02020603050405020304" pitchFamily="18" charset="0"/>
                        </a:rPr>
                        <a:t>955</a:t>
                      </a: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000" b="0" i="0" u="none" strike="noStrike">
                          <a:effectLst/>
                          <a:latin typeface="Times New Roman" panose="02020603050405020304" pitchFamily="18" charset="0"/>
                        </a:rPr>
                        <a:t>998</a:t>
                      </a: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000" b="0" i="0" u="none" strike="noStrike" dirty="0" smtClean="0">
                          <a:effectLst/>
                          <a:latin typeface="Times New Roman" panose="02020603050405020304" pitchFamily="18" charset="0"/>
                        </a:rPr>
                        <a:t>1 001</a:t>
                      </a:r>
                      <a:endParaRPr lang="pl-PL" sz="10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000" b="0" i="0" u="none" strike="noStrike">
                          <a:effectLst/>
                          <a:latin typeface="Times New Roman" panose="02020603050405020304" pitchFamily="18" charset="0"/>
                        </a:rPr>
                        <a:t>872</a:t>
                      </a: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000" b="0" i="0" u="none" strike="noStrike" dirty="0" smtClean="0">
                          <a:effectLst/>
                          <a:latin typeface="Times New Roman" panose="02020603050405020304" pitchFamily="18" charset="0"/>
                        </a:rPr>
                        <a:t>803</a:t>
                      </a:r>
                      <a:endParaRPr lang="pl-PL" sz="10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0030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1000" b="1" i="0" u="none" strike="noStrike" dirty="0" smtClean="0"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pl-PL" sz="1000" b="1" i="0" u="none" strike="noStrike" dirty="0">
                          <a:effectLst/>
                          <a:latin typeface="Times New Roman" panose="02020603050405020304" pitchFamily="18" charset="0"/>
                        </a:rPr>
                        <a:t>35-44</a:t>
                      </a: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000" b="0" i="0" u="none" strike="noStrike">
                          <a:effectLst/>
                          <a:latin typeface="Times New Roman" panose="02020603050405020304" pitchFamily="18" charset="0"/>
                        </a:rPr>
                        <a:t>583</a:t>
                      </a: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000" b="0" i="0" u="none" strike="noStrike">
                          <a:effectLst/>
                          <a:latin typeface="Times New Roman" panose="02020603050405020304" pitchFamily="18" charset="0"/>
                        </a:rPr>
                        <a:t>653</a:t>
                      </a: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000" b="0" i="0" u="none" strike="noStrike">
                          <a:effectLst/>
                          <a:latin typeface="Times New Roman" panose="02020603050405020304" pitchFamily="18" charset="0"/>
                        </a:rPr>
                        <a:t>704</a:t>
                      </a: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000" b="0" i="0" u="none" strike="noStrike">
                          <a:effectLst/>
                          <a:latin typeface="Times New Roman" panose="02020603050405020304" pitchFamily="18" charset="0"/>
                        </a:rPr>
                        <a:t>671</a:t>
                      </a: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000" b="0" i="0" u="none" strike="noStrike">
                          <a:effectLst/>
                          <a:latin typeface="Times New Roman" panose="02020603050405020304" pitchFamily="18" charset="0"/>
                        </a:rPr>
                        <a:t>674</a:t>
                      </a: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000" b="0" i="0" u="none" strike="noStrike">
                          <a:effectLst/>
                          <a:latin typeface="Times New Roman" panose="02020603050405020304" pitchFamily="18" charset="0"/>
                        </a:rPr>
                        <a:t>706</a:t>
                      </a: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000" b="0" i="0" u="none" strike="noStrike">
                          <a:effectLst/>
                          <a:latin typeface="Times New Roman" panose="02020603050405020304" pitchFamily="18" charset="0"/>
                        </a:rPr>
                        <a:t>631</a:t>
                      </a: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000" b="0" i="0" u="none" strike="noStrike" dirty="0" smtClean="0">
                          <a:effectLst/>
                          <a:latin typeface="Times New Roman" panose="02020603050405020304" pitchFamily="18" charset="0"/>
                        </a:rPr>
                        <a:t>559</a:t>
                      </a:r>
                      <a:endParaRPr lang="pl-PL" sz="10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0030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1000" b="1" i="0" u="none" strike="noStrike" dirty="0" smtClean="0">
                          <a:effectLst/>
                          <a:latin typeface="Times New Roman" panose="02020603050405020304" pitchFamily="18" charset="0"/>
                        </a:rPr>
                        <a:t>45-54</a:t>
                      </a:r>
                      <a:endParaRPr lang="pl-PL" sz="1000" b="1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000" b="0" i="0" u="none" strike="noStrike">
                          <a:effectLst/>
                          <a:latin typeface="Times New Roman" panose="02020603050405020304" pitchFamily="18" charset="0"/>
                        </a:rPr>
                        <a:t>772</a:t>
                      </a: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000" b="0" i="0" u="none" strike="noStrike">
                          <a:effectLst/>
                          <a:latin typeface="Times New Roman" panose="02020603050405020304" pitchFamily="18" charset="0"/>
                        </a:rPr>
                        <a:t>794</a:t>
                      </a: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000" b="0" i="0" u="none" strike="noStrike">
                          <a:effectLst/>
                          <a:latin typeface="Times New Roman" panose="02020603050405020304" pitchFamily="18" charset="0"/>
                        </a:rPr>
                        <a:t>743</a:t>
                      </a: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000" b="0" i="0" u="none" strike="noStrike">
                          <a:effectLst/>
                          <a:latin typeface="Times New Roman" panose="02020603050405020304" pitchFamily="18" charset="0"/>
                        </a:rPr>
                        <a:t>695</a:t>
                      </a: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000" b="0" i="0" u="none" strike="noStrike">
                          <a:effectLst/>
                          <a:latin typeface="Times New Roman" panose="02020603050405020304" pitchFamily="18" charset="0"/>
                        </a:rPr>
                        <a:t>635</a:t>
                      </a: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000" b="0" i="0" u="none" strike="noStrike">
                          <a:effectLst/>
                          <a:latin typeface="Times New Roman" panose="02020603050405020304" pitchFamily="18" charset="0"/>
                        </a:rPr>
                        <a:t>645</a:t>
                      </a: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000" b="0" i="0" u="none" strike="noStrike">
                          <a:effectLst/>
                          <a:latin typeface="Times New Roman" panose="02020603050405020304" pitchFamily="18" charset="0"/>
                        </a:rPr>
                        <a:t>554</a:t>
                      </a: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000" b="0" i="0" u="none" strike="noStrike" dirty="0" smtClean="0">
                          <a:effectLst/>
                          <a:latin typeface="Times New Roman" panose="02020603050405020304" pitchFamily="18" charset="0"/>
                        </a:rPr>
                        <a:t>486</a:t>
                      </a:r>
                      <a:endParaRPr lang="pl-PL" sz="10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0030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1000" b="1" i="0" u="none" strike="noStrike" dirty="0" smtClean="0">
                          <a:effectLst/>
                          <a:latin typeface="Times New Roman" panose="02020603050405020304" pitchFamily="18" charset="0"/>
                        </a:rPr>
                        <a:t>55-59</a:t>
                      </a:r>
                      <a:endParaRPr lang="pl-PL" sz="1000" b="1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000" b="0" i="0" u="none" strike="noStrike">
                          <a:effectLst/>
                          <a:latin typeface="Times New Roman" panose="02020603050405020304" pitchFamily="18" charset="0"/>
                        </a:rPr>
                        <a:t>218</a:t>
                      </a: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000" b="0" i="0" u="none" strike="noStrike">
                          <a:effectLst/>
                          <a:latin typeface="Times New Roman" panose="02020603050405020304" pitchFamily="18" charset="0"/>
                        </a:rPr>
                        <a:t>233</a:t>
                      </a: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000" b="0" i="0" u="none" strike="noStrike">
                          <a:effectLst/>
                          <a:latin typeface="Times New Roman" panose="02020603050405020304" pitchFamily="18" charset="0"/>
                        </a:rPr>
                        <a:t>257</a:t>
                      </a: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000" b="0" i="0" u="none" strike="noStrike">
                          <a:effectLst/>
                          <a:latin typeface="Times New Roman" panose="02020603050405020304" pitchFamily="18" charset="0"/>
                        </a:rPr>
                        <a:t>280</a:t>
                      </a: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000" b="0" i="0" u="none" strike="noStrike">
                          <a:effectLst/>
                          <a:latin typeface="Times New Roman" panose="02020603050405020304" pitchFamily="18" charset="0"/>
                        </a:rPr>
                        <a:t>283</a:t>
                      </a: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000" b="0" i="0" u="none" strike="noStrike">
                          <a:effectLst/>
                          <a:latin typeface="Times New Roman" panose="02020603050405020304" pitchFamily="18" charset="0"/>
                        </a:rPr>
                        <a:t>338</a:t>
                      </a: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000" b="0" i="0" u="none" strike="noStrike" dirty="0">
                          <a:effectLst/>
                          <a:latin typeface="Times New Roman" panose="02020603050405020304" pitchFamily="18" charset="0"/>
                        </a:rPr>
                        <a:t>313</a:t>
                      </a: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000" b="0" i="0" u="none" strike="noStrike" dirty="0" smtClean="0">
                          <a:effectLst/>
                          <a:latin typeface="Times New Roman" panose="02020603050405020304" pitchFamily="18" charset="0"/>
                        </a:rPr>
                        <a:t>269</a:t>
                      </a:r>
                      <a:endParaRPr lang="pl-PL" sz="10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0030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1000" b="1" i="0" u="none" strike="noStrike" dirty="0" smtClean="0">
                          <a:effectLst/>
                          <a:latin typeface="Times New Roman" panose="02020603050405020304" pitchFamily="18" charset="0"/>
                        </a:rPr>
                        <a:t> powyżej 60 r.</a:t>
                      </a:r>
                      <a:r>
                        <a:rPr lang="pl-PL" sz="1000" b="1" i="0" u="none" strike="noStrike" baseline="0" dirty="0" smtClean="0">
                          <a:effectLst/>
                          <a:latin typeface="Times New Roman" panose="02020603050405020304" pitchFamily="18" charset="0"/>
                        </a:rPr>
                        <a:t> ż.</a:t>
                      </a:r>
                      <a:endParaRPr lang="pl-PL" sz="1000" b="1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000" b="0" i="0" u="none" strike="noStrike">
                          <a:effectLst/>
                          <a:latin typeface="Times New Roman" panose="02020603050405020304" pitchFamily="18" charset="0"/>
                        </a:rPr>
                        <a:t>17</a:t>
                      </a: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000" b="0" i="0" u="none" strike="noStrike">
                          <a:effectLst/>
                          <a:latin typeface="Times New Roman" panose="02020603050405020304" pitchFamily="18" charset="0"/>
                        </a:rPr>
                        <a:t>23</a:t>
                      </a: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000" b="0" i="0" u="none" strike="noStrike">
                          <a:effectLst/>
                          <a:latin typeface="Times New Roman" panose="02020603050405020304" pitchFamily="18" charset="0"/>
                        </a:rPr>
                        <a:t>37</a:t>
                      </a: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000" b="0" i="0" u="none" strike="noStrike">
                          <a:effectLst/>
                          <a:latin typeface="Times New Roman" panose="02020603050405020304" pitchFamily="18" charset="0"/>
                        </a:rPr>
                        <a:t>64</a:t>
                      </a: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000" b="0" i="0" u="none" strike="noStrike">
                          <a:effectLst/>
                          <a:latin typeface="Times New Roman" panose="02020603050405020304" pitchFamily="18" charset="0"/>
                        </a:rPr>
                        <a:t>64</a:t>
                      </a: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000" b="0" i="0" u="none" strike="noStrike">
                          <a:effectLst/>
                          <a:latin typeface="Times New Roman" panose="02020603050405020304" pitchFamily="18" charset="0"/>
                        </a:rPr>
                        <a:t>88</a:t>
                      </a: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000" b="0" i="0" u="none" strike="noStrike" dirty="0">
                          <a:effectLst/>
                          <a:latin typeface="Times New Roman" panose="02020603050405020304" pitchFamily="18" charset="0"/>
                        </a:rPr>
                        <a:t>115</a:t>
                      </a: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000" b="0" i="0" u="none" strike="noStrike" dirty="0" smtClean="0">
                          <a:effectLst/>
                          <a:latin typeface="Times New Roman" panose="02020603050405020304" pitchFamily="18" charset="0"/>
                        </a:rPr>
                        <a:t>126</a:t>
                      </a:r>
                      <a:endParaRPr lang="pl-PL" sz="10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8" name="Prostokąt 7"/>
          <p:cNvSpPr/>
          <p:nvPr/>
        </p:nvSpPr>
        <p:spPr>
          <a:xfrm>
            <a:off x="1032035" y="215185"/>
            <a:ext cx="7128792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1600" b="1" dirty="0" smtClean="0">
                <a:solidFill>
                  <a:srgbClr val="002060"/>
                </a:solidFill>
              </a:rPr>
              <a:t>Liczba bezrobotnych w powiecie sępoleńskim wg </a:t>
            </a:r>
            <a:r>
              <a:rPr lang="pl-PL" sz="1600" b="1" dirty="0">
                <a:solidFill>
                  <a:srgbClr val="002060"/>
                </a:solidFill>
              </a:rPr>
              <a:t>w</a:t>
            </a:r>
            <a:r>
              <a:rPr lang="pl-PL" sz="1600" b="1" dirty="0" smtClean="0">
                <a:solidFill>
                  <a:srgbClr val="002060"/>
                </a:solidFill>
              </a:rPr>
              <a:t>ieku w </a:t>
            </a:r>
            <a:r>
              <a:rPr lang="pl-PL" sz="1600" b="1" dirty="0">
                <a:solidFill>
                  <a:srgbClr val="002060"/>
                </a:solidFill>
              </a:rPr>
              <a:t>latach 2008 </a:t>
            </a:r>
            <a:r>
              <a:rPr lang="pl-PL" sz="1600" b="1" dirty="0" smtClean="0">
                <a:solidFill>
                  <a:srgbClr val="002060"/>
                </a:solidFill>
              </a:rPr>
              <a:t>– 2015 </a:t>
            </a:r>
            <a:endParaRPr lang="pl-PL" sz="1600" b="1" dirty="0">
              <a:solidFill>
                <a:srgbClr val="002060"/>
              </a:solidFill>
            </a:endParaRPr>
          </a:p>
        </p:txBody>
      </p:sp>
      <p:sp>
        <p:nvSpPr>
          <p:cNvPr id="2" name="pole tekstowe 1"/>
          <p:cNvSpPr txBox="1"/>
          <p:nvPr/>
        </p:nvSpPr>
        <p:spPr>
          <a:xfrm>
            <a:off x="8464944" y="6453336"/>
            <a:ext cx="36004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200" dirty="0" smtClean="0"/>
              <a:t>26</a:t>
            </a:r>
            <a:endParaRPr lang="pl-PL" sz="1200" dirty="0"/>
          </a:p>
        </p:txBody>
      </p:sp>
      <p:graphicFrame>
        <p:nvGraphicFramePr>
          <p:cNvPr id="9" name="Wykres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982016123"/>
              </p:ext>
            </p:extLst>
          </p:nvPr>
        </p:nvGraphicFramePr>
        <p:xfrm>
          <a:off x="539552" y="2924944"/>
          <a:ext cx="8136902" cy="35283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xmlns="" val="2702452983"/>
      </p:ext>
    </p:extLst>
  </p:cSld>
  <p:clrMapOvr>
    <a:masterClrMapping/>
  </p:clrMapOvr>
  <p:transition>
    <p:wipe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9" grpId="0">
        <p:bldAsOne/>
      </p:bldGraphic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20000">
              <a:srgbClr val="C0E399"/>
            </a:gs>
            <a:gs pos="100000">
              <a:schemeClr val="accent3"/>
            </a:gs>
          </a:gsLst>
          <a:lin ang="135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9" name="Text Box 12"/>
          <p:cNvSpPr txBox="1">
            <a:spLocks noChangeArrowheads="1"/>
          </p:cNvSpPr>
          <p:nvPr/>
        </p:nvSpPr>
        <p:spPr bwMode="auto">
          <a:xfrm>
            <a:off x="2195513" y="2676525"/>
            <a:ext cx="5761037" cy="823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pl-PL" sz="4800"/>
              <a:t>Dziękuję za uwagę</a:t>
            </a:r>
          </a:p>
        </p:txBody>
      </p:sp>
      <p:sp>
        <p:nvSpPr>
          <p:cNvPr id="13" name="Symbol zastępczy numeru slajdu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AE03F50-8DEE-4AC5-89DE-EB278F301EC7}" type="slidenum">
              <a:rPr lang="pl-PL" smtClean="0"/>
              <a:pPr>
                <a:defRPr/>
              </a:pPr>
              <a:t>21</a:t>
            </a:fld>
            <a:endParaRPr lang="pl-PL" dirty="0"/>
          </a:p>
        </p:txBody>
      </p:sp>
      <p:pic>
        <p:nvPicPr>
          <p:cNvPr id="14" name="Obraz 13" descr="logo pup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83569" y="260648"/>
            <a:ext cx="1584176" cy="1002827"/>
          </a:xfrm>
          <a:prstGeom prst="rect">
            <a:avLst/>
          </a:prstGeom>
        </p:spPr>
      </p:pic>
    </p:spTree>
  </p:cSld>
  <p:clrMapOvr>
    <a:masterClrMapping/>
  </p:clrMapOvr>
  <p:transition>
    <p:wipe dir="u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rostokąt zaokrąglony 5"/>
          <p:cNvSpPr/>
          <p:nvPr/>
        </p:nvSpPr>
        <p:spPr>
          <a:xfrm>
            <a:off x="456952" y="882000"/>
            <a:ext cx="8291512" cy="5499328"/>
          </a:xfrm>
          <a:prstGeom prst="roundRect">
            <a:avLst/>
          </a:prstGeom>
          <a:gradFill>
            <a:gsLst>
              <a:gs pos="53000">
                <a:srgbClr val="C0E399"/>
              </a:gs>
              <a:gs pos="100000">
                <a:schemeClr val="accent5">
                  <a:lumMod val="0"/>
                  <a:lumOff val="100000"/>
                </a:schemeClr>
              </a:gs>
              <a:gs pos="100000">
                <a:schemeClr val="accent5">
                  <a:lumMod val="100000"/>
                </a:schemeClr>
              </a:gs>
            </a:gsLst>
            <a:path path="circle">
              <a:fillToRect l="100000" t="100000"/>
            </a:path>
          </a:gradFill>
          <a:ln w="12700"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t" anchorCtr="0"/>
          <a:lstStyle/>
          <a:p>
            <a:pPr marL="285750" indent="-285750" eaLnBrk="1" hangingPunct="1">
              <a:lnSpc>
                <a:spcPct val="300000"/>
              </a:lnSpc>
              <a:spcBef>
                <a:spcPct val="50000"/>
              </a:spcBef>
              <a:buFont typeface="Arial" panose="020B0604020202020204" pitchFamily="34" charset="0"/>
              <a:buChar char="•"/>
            </a:pPr>
            <a:r>
              <a:rPr lang="pl-PL" dirty="0"/>
              <a:t>Wizyty u pracodawców </a:t>
            </a:r>
            <a:r>
              <a:rPr lang="pl-PL" dirty="0" smtClean="0"/>
              <a:t>– </a:t>
            </a:r>
            <a:r>
              <a:rPr lang="pl-PL" b="1" dirty="0" smtClean="0"/>
              <a:t>2 389 </a:t>
            </a:r>
            <a:r>
              <a:rPr lang="pl-PL" dirty="0" smtClean="0"/>
              <a:t>(2 017  w 2014 r.);</a:t>
            </a:r>
            <a:endParaRPr lang="pl-PL" dirty="0"/>
          </a:p>
          <a:p>
            <a:pPr marL="285750" indent="-285750" eaLnBrk="1" hangingPunct="1">
              <a:lnSpc>
                <a:spcPct val="300000"/>
              </a:lnSpc>
              <a:spcBef>
                <a:spcPct val="50000"/>
              </a:spcBef>
              <a:buFont typeface="Arial" panose="020B0604020202020204" pitchFamily="34" charset="0"/>
              <a:buChar char="•"/>
            </a:pPr>
            <a:r>
              <a:rPr lang="pl-PL" dirty="0"/>
              <a:t> Oferty pracy - </a:t>
            </a:r>
            <a:r>
              <a:rPr lang="pl-PL" b="1" dirty="0"/>
              <a:t>2 </a:t>
            </a:r>
            <a:r>
              <a:rPr lang="pl-PL" b="1" dirty="0" smtClean="0"/>
              <a:t>543</a:t>
            </a:r>
            <a:r>
              <a:rPr lang="pl-PL" dirty="0" smtClean="0"/>
              <a:t>  </a:t>
            </a:r>
            <a:r>
              <a:rPr lang="pl-PL" dirty="0"/>
              <a:t>(w tym staże, </a:t>
            </a:r>
            <a:r>
              <a:rPr lang="pl-PL" dirty="0" smtClean="0"/>
              <a:t>psu), 2 424  w 2014 r.;</a:t>
            </a:r>
            <a:endParaRPr lang="pl-PL" dirty="0"/>
          </a:p>
          <a:p>
            <a:pPr marL="285750" indent="-285750" eaLnBrk="1" hangingPunct="1">
              <a:lnSpc>
                <a:spcPct val="300000"/>
              </a:lnSpc>
              <a:spcBef>
                <a:spcPct val="50000"/>
              </a:spcBef>
              <a:buFont typeface="Arial" panose="020B0604020202020204" pitchFamily="34" charset="0"/>
              <a:buChar char="•"/>
            </a:pPr>
            <a:r>
              <a:rPr lang="pl-PL" dirty="0"/>
              <a:t>Giełdy pracy – </a:t>
            </a:r>
            <a:r>
              <a:rPr lang="pl-PL" b="1" dirty="0" smtClean="0"/>
              <a:t>106</a:t>
            </a:r>
            <a:r>
              <a:rPr lang="pl-PL" dirty="0" smtClean="0"/>
              <a:t> </a:t>
            </a:r>
            <a:r>
              <a:rPr lang="pl-PL" dirty="0"/>
              <a:t>(</a:t>
            </a:r>
            <a:r>
              <a:rPr lang="pl-PL" dirty="0" err="1" smtClean="0"/>
              <a:t>wez</a:t>
            </a:r>
            <a:r>
              <a:rPr lang="pl-PL" dirty="0" smtClean="0"/>
              <a:t>. </a:t>
            </a:r>
            <a:r>
              <a:rPr lang="pl-PL" b="1" dirty="0" smtClean="0"/>
              <a:t>1 751</a:t>
            </a:r>
            <a:r>
              <a:rPr lang="pl-PL" dirty="0" smtClean="0"/>
              <a:t> os., uczes.</a:t>
            </a:r>
            <a:r>
              <a:rPr lang="pl-PL" b="1" dirty="0" smtClean="0"/>
              <a:t>1 376 </a:t>
            </a:r>
            <a:r>
              <a:rPr lang="pl-PL" dirty="0" smtClean="0"/>
              <a:t>os. tj. 78,60%), 148 w 2014 r.;</a:t>
            </a:r>
            <a:endParaRPr lang="pl-PL" dirty="0"/>
          </a:p>
          <a:p>
            <a:pPr marL="285750" indent="-285750" eaLnBrk="1" hangingPunct="1">
              <a:lnSpc>
                <a:spcPct val="300000"/>
              </a:lnSpc>
              <a:spcBef>
                <a:spcPct val="50000"/>
              </a:spcBef>
              <a:buFont typeface="Arial" panose="020B0604020202020204" pitchFamily="34" charset="0"/>
              <a:buChar char="•"/>
            </a:pPr>
            <a:r>
              <a:rPr lang="pl-PL" dirty="0"/>
              <a:t>Podjęcia pracy </a:t>
            </a:r>
            <a:r>
              <a:rPr lang="pl-PL" dirty="0" smtClean="0"/>
              <a:t>– </a:t>
            </a:r>
            <a:r>
              <a:rPr lang="pl-PL" b="1" dirty="0" smtClean="0"/>
              <a:t>3 038 </a:t>
            </a:r>
            <a:r>
              <a:rPr lang="pl-PL" dirty="0" smtClean="0"/>
              <a:t>(2 902 w 2014 r.);</a:t>
            </a:r>
            <a:endParaRPr lang="pl-PL" dirty="0"/>
          </a:p>
        </p:txBody>
      </p:sp>
      <p:sp>
        <p:nvSpPr>
          <p:cNvPr id="7" name="Text Box 90"/>
          <p:cNvSpPr txBox="1">
            <a:spLocks noChangeArrowheads="1"/>
          </p:cNvSpPr>
          <p:nvPr/>
        </p:nvSpPr>
        <p:spPr bwMode="auto">
          <a:xfrm>
            <a:off x="3021639" y="231445"/>
            <a:ext cx="2736552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pl-PL" sz="2000" b="1" dirty="0" smtClean="0">
                <a:solidFill>
                  <a:schemeClr val="accent2">
                    <a:lumMod val="75000"/>
                  </a:schemeClr>
                </a:solidFill>
              </a:rPr>
              <a:t>Pośrednictwo pracy </a:t>
            </a:r>
            <a:endParaRPr lang="pl-PL" sz="20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Symbol zastępczy numeru slajd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9E4ABC-B726-4D05-A596-81820B0075FF}" type="slidenum">
              <a:rPr lang="pl-PL" smtClean="0"/>
              <a:pPr/>
              <a:t>3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xmlns="" val="1283047564"/>
      </p:ext>
    </p:extLst>
  </p:cSld>
  <p:clrMapOvr>
    <a:masterClrMapping/>
  </p:clrMapOvr>
  <p:transition>
    <p:wipe dir="u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77" name="Text Box 17"/>
          <p:cNvSpPr txBox="1">
            <a:spLocks noChangeArrowheads="1"/>
          </p:cNvSpPr>
          <p:nvPr/>
        </p:nvSpPr>
        <p:spPr bwMode="auto">
          <a:xfrm>
            <a:off x="1475656" y="548680"/>
            <a:ext cx="646712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pl-PL" sz="2000" b="1" dirty="0" smtClean="0">
                <a:solidFill>
                  <a:schemeClr val="accent2">
                    <a:lumMod val="75000"/>
                  </a:schemeClr>
                </a:solidFill>
                <a:cs typeface="Times New Roman" pitchFamily="18" charset="0"/>
              </a:rPr>
              <a:t>Źródła finansowania programów rynku pracy w 2015 r.</a:t>
            </a:r>
            <a:endParaRPr lang="pl-PL" sz="2000" b="1" dirty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388" name="_s1031"/>
          <p:cNvSpPr>
            <a:spLocks noChangeArrowheads="1"/>
          </p:cNvSpPr>
          <p:nvPr/>
        </p:nvSpPr>
        <p:spPr bwMode="auto">
          <a:xfrm>
            <a:off x="5292080" y="1682316"/>
            <a:ext cx="3151188" cy="990600"/>
          </a:xfrm>
          <a:prstGeom prst="roundRect">
            <a:avLst>
              <a:gd name="adj" fmla="val 16667"/>
            </a:avLst>
          </a:prstGeom>
          <a:solidFill>
            <a:srgbClr val="C0E399"/>
          </a:solidFill>
          <a:ln w="9525">
            <a:noFill/>
            <a:round/>
            <a:headEnd/>
            <a:tailEnd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 wrap="none" lIns="0" tIns="0" rIns="0" bIns="0" anchor="ctr"/>
          <a:lstStyle/>
          <a:p>
            <a:pPr algn="ctr"/>
            <a:r>
              <a:rPr lang="pl-PL" dirty="0"/>
              <a:t>Algorytm</a:t>
            </a:r>
            <a:br>
              <a:rPr lang="pl-PL" dirty="0"/>
            </a:br>
            <a:r>
              <a:rPr lang="pl-PL" dirty="0" smtClean="0"/>
              <a:t>3 979 084,00</a:t>
            </a:r>
            <a:endParaRPr lang="pl-PL" dirty="0"/>
          </a:p>
        </p:txBody>
      </p:sp>
      <p:sp>
        <p:nvSpPr>
          <p:cNvPr id="15390" name="_s1031"/>
          <p:cNvSpPr>
            <a:spLocks noChangeArrowheads="1"/>
          </p:cNvSpPr>
          <p:nvPr/>
        </p:nvSpPr>
        <p:spPr bwMode="auto">
          <a:xfrm>
            <a:off x="971600" y="1682316"/>
            <a:ext cx="3124200" cy="990600"/>
          </a:xfrm>
          <a:prstGeom prst="roundRect">
            <a:avLst>
              <a:gd name="adj" fmla="val 16667"/>
            </a:avLst>
          </a:prstGeom>
          <a:solidFill>
            <a:srgbClr val="C0E399"/>
          </a:solidFill>
          <a:ln w="9525">
            <a:noFill/>
            <a:round/>
            <a:headEnd/>
            <a:tailEnd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 wrap="none" lIns="0" tIns="0" rIns="0" bIns="0" anchor="ctr"/>
          <a:lstStyle/>
          <a:p>
            <a:pPr algn="ctr"/>
            <a:r>
              <a:rPr lang="pl-PL" dirty="0" smtClean="0">
                <a:latin typeface="Times New Roman" pitchFamily="18" charset="0"/>
              </a:rPr>
              <a:t>Środki pozyskane </a:t>
            </a:r>
            <a:br>
              <a:rPr lang="pl-PL" dirty="0" smtClean="0">
                <a:latin typeface="Times New Roman" pitchFamily="18" charset="0"/>
              </a:rPr>
            </a:br>
            <a:r>
              <a:rPr lang="pl-PL" dirty="0" smtClean="0">
                <a:latin typeface="Times New Roman" pitchFamily="18" charset="0"/>
              </a:rPr>
              <a:t>w ramach projektów</a:t>
            </a:r>
            <a:r>
              <a:rPr lang="pl-PL" dirty="0">
                <a:latin typeface="Times New Roman" pitchFamily="18" charset="0"/>
              </a:rPr>
              <a:t/>
            </a:r>
            <a:br>
              <a:rPr lang="pl-PL" dirty="0">
                <a:latin typeface="Times New Roman" pitchFamily="18" charset="0"/>
              </a:rPr>
            </a:br>
            <a:r>
              <a:rPr lang="pl-PL" b="1" dirty="0" smtClean="0"/>
              <a:t> 5 428 879,21</a:t>
            </a:r>
            <a:endParaRPr lang="pl-PL" sz="1400" b="1" dirty="0"/>
          </a:p>
        </p:txBody>
      </p:sp>
      <p:sp>
        <p:nvSpPr>
          <p:cNvPr id="31" name="_s1031"/>
          <p:cNvSpPr>
            <a:spLocks noChangeArrowheads="1"/>
          </p:cNvSpPr>
          <p:nvPr/>
        </p:nvSpPr>
        <p:spPr bwMode="auto">
          <a:xfrm>
            <a:off x="3059832" y="4797152"/>
            <a:ext cx="3151188" cy="990600"/>
          </a:xfrm>
          <a:prstGeom prst="roundRect">
            <a:avLst>
              <a:gd name="adj" fmla="val 16667"/>
            </a:avLst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5400000" scaled="0"/>
          </a:gradFill>
          <a:ln w="9525">
            <a:noFill/>
            <a:round/>
            <a:headEnd/>
            <a:tailEnd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 wrap="none" lIns="0" tIns="0" rIns="0" bIns="0" anchor="ctr"/>
          <a:lstStyle/>
          <a:p>
            <a:pPr algn="ctr"/>
            <a:r>
              <a:rPr lang="pl-PL" sz="2000" b="1" dirty="0" smtClean="0"/>
              <a:t>Razem</a:t>
            </a:r>
            <a:r>
              <a:rPr lang="pl-PL" sz="2000" b="1" dirty="0"/>
              <a:t/>
            </a:r>
            <a:br>
              <a:rPr lang="pl-PL" sz="2000" b="1" dirty="0"/>
            </a:br>
            <a:r>
              <a:rPr lang="pl-PL" sz="2000" b="1" dirty="0" smtClean="0"/>
              <a:t>9 407 963,21</a:t>
            </a:r>
            <a:endParaRPr lang="pl-PL" sz="2000" b="1" dirty="0"/>
          </a:p>
        </p:txBody>
      </p:sp>
      <p:cxnSp>
        <p:nvCxnSpPr>
          <p:cNvPr id="29" name="Łącznik łamany 28"/>
          <p:cNvCxnSpPr>
            <a:stCxn id="15390" idx="2"/>
            <a:endCxn id="31" idx="0"/>
          </p:cNvCxnSpPr>
          <p:nvPr/>
        </p:nvCxnSpPr>
        <p:spPr>
          <a:xfrm rot="16200000" flipH="1">
            <a:off x="2522445" y="2684171"/>
            <a:ext cx="2124236" cy="2101726"/>
          </a:xfrm>
          <a:prstGeom prst="bentConnector3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360" name="Łącznik łamany 15359"/>
          <p:cNvCxnSpPr>
            <a:stCxn id="15388" idx="2"/>
            <a:endCxn id="31" idx="0"/>
          </p:cNvCxnSpPr>
          <p:nvPr/>
        </p:nvCxnSpPr>
        <p:spPr>
          <a:xfrm rot="5400000">
            <a:off x="4689432" y="2618910"/>
            <a:ext cx="2124236" cy="2232248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1042149920"/>
      </p:ext>
    </p:extLst>
  </p:cSld>
  <p:clrMapOvr>
    <a:masterClrMapping/>
  </p:clrMapOvr>
  <p:transition>
    <p:wipe dir="u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76" name="_s1042"/>
          <p:cNvSpPr>
            <a:spLocks noChangeArrowheads="1"/>
          </p:cNvSpPr>
          <p:nvPr/>
        </p:nvSpPr>
        <p:spPr bwMode="auto">
          <a:xfrm>
            <a:off x="323528" y="306544"/>
            <a:ext cx="2448272" cy="720080"/>
          </a:xfrm>
          <a:prstGeom prst="roundRect">
            <a:avLst>
              <a:gd name="adj" fmla="val 16667"/>
            </a:avLst>
          </a:prstGeom>
          <a:gradFill flip="none" rotWithShape="1"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5400000" scaled="0"/>
            <a:tileRect/>
          </a:gradFill>
          <a:ln w="9525">
            <a:noFill/>
            <a:round/>
            <a:headEnd/>
            <a:tailEnd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 wrap="none" lIns="0" tIns="0" rIns="0" bIns="0" anchor="ctr"/>
          <a:lstStyle/>
          <a:p>
            <a:pPr algn="ctr"/>
            <a:r>
              <a:rPr lang="pl-PL" sz="1400" dirty="0" smtClean="0"/>
              <a:t>Programy rynku pracy</a:t>
            </a:r>
            <a:br>
              <a:rPr lang="pl-PL" sz="1400" dirty="0" smtClean="0"/>
            </a:br>
            <a:r>
              <a:rPr lang="pl-PL" sz="1400" dirty="0" smtClean="0"/>
              <a:t>kwota w 2015:</a:t>
            </a:r>
            <a:r>
              <a:rPr lang="pl-PL" sz="1400" dirty="0"/>
              <a:t/>
            </a:r>
            <a:br>
              <a:rPr lang="pl-PL" sz="1400" dirty="0"/>
            </a:br>
            <a:r>
              <a:rPr lang="pl-PL" sz="1400" b="1" dirty="0" smtClean="0"/>
              <a:t>5 980 879,21</a:t>
            </a:r>
            <a:endParaRPr lang="pl-PL" sz="1400" b="1" dirty="0"/>
          </a:p>
        </p:txBody>
      </p:sp>
      <p:cxnSp>
        <p:nvCxnSpPr>
          <p:cNvPr id="17" name="Łącznik prosty 16"/>
          <p:cNvCxnSpPr/>
          <p:nvPr/>
        </p:nvCxnSpPr>
        <p:spPr>
          <a:xfrm flipH="1">
            <a:off x="2033718" y="1042103"/>
            <a:ext cx="18002" cy="4939745"/>
          </a:xfrm>
          <a:prstGeom prst="line">
            <a:avLst/>
          </a:prstGeom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1" name="Text Box 99"/>
          <p:cNvSpPr txBox="1">
            <a:spLocks noChangeArrowheads="1"/>
          </p:cNvSpPr>
          <p:nvPr/>
        </p:nvSpPr>
        <p:spPr bwMode="auto">
          <a:xfrm>
            <a:off x="3081098" y="282855"/>
            <a:ext cx="576064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pl-PL" sz="20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</a:rPr>
              <a:t> Programy rynku pracy realizowane </a:t>
            </a:r>
            <a:r>
              <a:rPr lang="pl-PL" sz="2000" b="1" dirty="0" smtClean="0">
                <a:solidFill>
                  <a:schemeClr val="accent2">
                    <a:lumMod val="75000"/>
                  </a:schemeClr>
                </a:solidFill>
              </a:rPr>
              <a:t>w 2015 r.</a:t>
            </a:r>
            <a:endParaRPr lang="pl-PL" sz="2000" b="1" dirty="0">
              <a:solidFill>
                <a:schemeClr val="accent2">
                  <a:lumMod val="75000"/>
                </a:schemeClr>
              </a:solidFill>
              <a:latin typeface="Times New Roman" pitchFamily="18" charset="0"/>
            </a:endParaRPr>
          </a:p>
        </p:txBody>
      </p:sp>
      <p:grpSp>
        <p:nvGrpSpPr>
          <p:cNvPr id="58" name="Grupa 57"/>
          <p:cNvGrpSpPr/>
          <p:nvPr/>
        </p:nvGrpSpPr>
        <p:grpSpPr>
          <a:xfrm>
            <a:off x="2054444" y="1464777"/>
            <a:ext cx="5060409" cy="228613"/>
            <a:chOff x="2054444" y="1656171"/>
            <a:chExt cx="5060409" cy="228613"/>
          </a:xfr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grpSpPr>
        <p:sp>
          <p:nvSpPr>
            <p:cNvPr id="8280" name="_s1046"/>
            <p:cNvSpPr>
              <a:spLocks noChangeArrowheads="1"/>
            </p:cNvSpPr>
            <p:nvPr/>
          </p:nvSpPr>
          <p:spPr bwMode="auto">
            <a:xfrm>
              <a:off x="2393309" y="1656171"/>
              <a:ext cx="4721544" cy="228613"/>
            </a:xfrm>
            <a:prstGeom prst="roundRect">
              <a:avLst>
                <a:gd name="adj" fmla="val 16667"/>
              </a:avLst>
            </a:prstGeom>
            <a:solidFill>
              <a:srgbClr val="C0E399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txBody>
            <a:bodyPr wrap="none" lIns="0" tIns="0" rIns="0" bIns="0" anchor="ctr"/>
            <a:lstStyle/>
            <a:p>
              <a:r>
                <a:rPr lang="pl-PL" sz="1050" dirty="0"/>
                <a:t> 2. </a:t>
              </a:r>
              <a:r>
                <a:rPr lang="pl-PL" sz="1050" dirty="0" smtClean="0"/>
                <a:t>Program na rzecz aktywizacji zawodowej dla osób bezrobotnych do 25 r.ż</a:t>
              </a:r>
              <a:r>
                <a:rPr lang="pl-PL" sz="1050" dirty="0"/>
                <a:t>.</a:t>
              </a:r>
              <a:r>
                <a:rPr lang="pl-PL" sz="1050" dirty="0" smtClean="0"/>
                <a:t> </a:t>
              </a:r>
              <a:r>
                <a:rPr lang="pl-PL" sz="1050" b="1" dirty="0" smtClean="0"/>
                <a:t> </a:t>
              </a:r>
              <a:endParaRPr lang="pl-PL" sz="1050" b="1" dirty="0"/>
            </a:p>
          </p:txBody>
        </p:sp>
        <p:cxnSp>
          <p:nvCxnSpPr>
            <p:cNvPr id="72" name="Łącznik prosty 71"/>
            <p:cNvCxnSpPr/>
            <p:nvPr/>
          </p:nvCxnSpPr>
          <p:spPr>
            <a:xfrm flipH="1" flipV="1">
              <a:off x="2054444" y="1784366"/>
              <a:ext cx="338324" cy="1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59" name="Grupa 58"/>
          <p:cNvGrpSpPr/>
          <p:nvPr/>
        </p:nvGrpSpPr>
        <p:grpSpPr>
          <a:xfrm>
            <a:off x="2033178" y="2100534"/>
            <a:ext cx="5050438" cy="228613"/>
            <a:chOff x="2033178" y="2547120"/>
            <a:chExt cx="5050438" cy="228613"/>
          </a:xfr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grpSpPr>
        <p:sp>
          <p:nvSpPr>
            <p:cNvPr id="23" name="_s1052"/>
            <p:cNvSpPr>
              <a:spLocks noChangeArrowheads="1"/>
            </p:cNvSpPr>
            <p:nvPr/>
          </p:nvSpPr>
          <p:spPr bwMode="auto">
            <a:xfrm>
              <a:off x="2372043" y="2547120"/>
              <a:ext cx="4711573" cy="228613"/>
            </a:xfrm>
            <a:prstGeom prst="roundRect">
              <a:avLst>
                <a:gd name="adj" fmla="val 16667"/>
              </a:avLst>
            </a:prstGeom>
            <a:solidFill>
              <a:srgbClr val="C0E399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txBody>
            <a:bodyPr wrap="none" lIns="0" tIns="0" rIns="0" bIns="0" anchor="ctr"/>
            <a:lstStyle/>
            <a:p>
              <a:pPr marL="192881" indent="-192881"/>
              <a:r>
                <a:rPr lang="pl-PL" sz="1050" dirty="0"/>
                <a:t> 4. </a:t>
              </a:r>
              <a:r>
                <a:rPr lang="pl-PL" sz="1050" dirty="0" smtClean="0"/>
                <a:t>Program na rzecz aktywizacji zawodowej dla osób bezrobotnych art. 49 </a:t>
              </a:r>
              <a:endParaRPr lang="pl-PL" sz="1050" b="1" dirty="0"/>
            </a:p>
          </p:txBody>
        </p:sp>
        <p:cxnSp>
          <p:nvCxnSpPr>
            <p:cNvPr id="74" name="Łącznik prosty 73"/>
            <p:cNvCxnSpPr/>
            <p:nvPr/>
          </p:nvCxnSpPr>
          <p:spPr>
            <a:xfrm flipH="1" flipV="1">
              <a:off x="2033178" y="2667889"/>
              <a:ext cx="338324" cy="1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63" name="Grupa 62"/>
          <p:cNvGrpSpPr/>
          <p:nvPr/>
        </p:nvGrpSpPr>
        <p:grpSpPr>
          <a:xfrm>
            <a:off x="2041537" y="1158525"/>
            <a:ext cx="5059868" cy="228613"/>
            <a:chOff x="2041537" y="1328653"/>
            <a:chExt cx="5059868" cy="228613"/>
          </a:xfr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grpSpPr>
        <p:sp>
          <p:nvSpPr>
            <p:cNvPr id="8279" name="_s1045"/>
            <p:cNvSpPr>
              <a:spLocks noChangeArrowheads="1"/>
            </p:cNvSpPr>
            <p:nvPr/>
          </p:nvSpPr>
          <p:spPr bwMode="auto">
            <a:xfrm>
              <a:off x="2379861" y="1328653"/>
              <a:ext cx="4721544" cy="228613"/>
            </a:xfrm>
            <a:prstGeom prst="roundRect">
              <a:avLst>
                <a:gd name="adj" fmla="val 16667"/>
              </a:avLst>
            </a:prstGeom>
            <a:solidFill>
              <a:srgbClr val="C0E399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p:spPr>
          <p:txBody>
            <a:bodyPr wrap="none" lIns="0" tIns="0" rIns="0" bIns="0" anchor="ctr"/>
            <a:lstStyle/>
            <a:p>
              <a:r>
                <a:rPr lang="pl-PL" sz="1050" dirty="0"/>
                <a:t> 1. </a:t>
              </a:r>
              <a:r>
                <a:rPr lang="pl-PL" sz="1050" dirty="0" smtClean="0"/>
                <a:t>Program Specjalny „Stawiamy na aktywność” *</a:t>
              </a:r>
              <a:endParaRPr lang="pl-PL" sz="1050" b="1" dirty="0"/>
            </a:p>
          </p:txBody>
        </p:sp>
        <p:cxnSp>
          <p:nvCxnSpPr>
            <p:cNvPr id="8306" name="Łącznik prosty 8305"/>
            <p:cNvCxnSpPr>
              <a:stCxn id="8279" idx="1"/>
            </p:cNvCxnSpPr>
            <p:nvPr/>
          </p:nvCxnSpPr>
          <p:spPr>
            <a:xfrm flipH="1">
              <a:off x="2041537" y="1442960"/>
              <a:ext cx="338324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64" name="Grupa 63"/>
          <p:cNvGrpSpPr/>
          <p:nvPr/>
        </p:nvGrpSpPr>
        <p:grpSpPr>
          <a:xfrm>
            <a:off x="2033178" y="1777339"/>
            <a:ext cx="5061646" cy="228613"/>
            <a:chOff x="2033178" y="1947467"/>
            <a:chExt cx="5061646" cy="228613"/>
          </a:xfr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grpSpPr>
        <p:sp>
          <p:nvSpPr>
            <p:cNvPr id="8281" name="_s1047"/>
            <p:cNvSpPr>
              <a:spLocks noChangeArrowheads="1"/>
            </p:cNvSpPr>
            <p:nvPr/>
          </p:nvSpPr>
          <p:spPr bwMode="auto">
            <a:xfrm>
              <a:off x="2372149" y="1947467"/>
              <a:ext cx="4722675" cy="228613"/>
            </a:xfrm>
            <a:prstGeom prst="roundRect">
              <a:avLst>
                <a:gd name="adj" fmla="val 16667"/>
              </a:avLst>
            </a:prstGeom>
            <a:solidFill>
              <a:srgbClr val="C0E399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p:spPr>
          <p:txBody>
            <a:bodyPr wrap="none" lIns="0" tIns="0" rIns="0" bIns="0" anchor="ctr"/>
            <a:lstStyle/>
            <a:p>
              <a:r>
                <a:rPr lang="pl-PL" sz="1050" dirty="0"/>
                <a:t> 3. </a:t>
              </a:r>
              <a:r>
                <a:rPr lang="pl-PL" sz="1050" dirty="0" smtClean="0"/>
                <a:t>Program na rzecz aktywizacji zawodowej dla osób bezrobotnych pow. 50 r.ż. </a:t>
              </a:r>
              <a:endParaRPr lang="pl-PL" sz="1050" b="1" dirty="0"/>
            </a:p>
          </p:txBody>
        </p:sp>
        <p:cxnSp>
          <p:nvCxnSpPr>
            <p:cNvPr id="75" name="Łącznik prosty 74"/>
            <p:cNvCxnSpPr/>
            <p:nvPr/>
          </p:nvCxnSpPr>
          <p:spPr>
            <a:xfrm flipH="1" flipV="1">
              <a:off x="2033178" y="2068891"/>
              <a:ext cx="338324" cy="1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60" name="Grupa 59"/>
          <p:cNvGrpSpPr/>
          <p:nvPr/>
        </p:nvGrpSpPr>
        <p:grpSpPr>
          <a:xfrm>
            <a:off x="2036749" y="2408535"/>
            <a:ext cx="5056838" cy="228613"/>
            <a:chOff x="2036749" y="2855121"/>
            <a:chExt cx="5056838" cy="228613"/>
          </a:xfr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grpSpPr>
        <p:sp>
          <p:nvSpPr>
            <p:cNvPr id="25" name="_s1052"/>
            <p:cNvSpPr>
              <a:spLocks noChangeArrowheads="1"/>
            </p:cNvSpPr>
            <p:nvPr/>
          </p:nvSpPr>
          <p:spPr bwMode="auto">
            <a:xfrm>
              <a:off x="2372043" y="2855121"/>
              <a:ext cx="4721544" cy="228613"/>
            </a:xfrm>
            <a:prstGeom prst="roundRect">
              <a:avLst>
                <a:gd name="adj" fmla="val 16667"/>
              </a:avLst>
            </a:prstGeom>
            <a:solidFill>
              <a:srgbClr val="C0E399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txBody>
            <a:bodyPr wrap="none" lIns="0" tIns="0" rIns="0" bIns="0" anchor="ctr"/>
            <a:lstStyle/>
            <a:p>
              <a:pPr marL="192881" indent="-192881"/>
              <a:r>
                <a:rPr lang="pl-PL" sz="1050" dirty="0"/>
                <a:t> 5. </a:t>
              </a:r>
              <a:r>
                <a:rPr lang="pl-PL" sz="1050" dirty="0" smtClean="0"/>
                <a:t>Program na rzecz aktywizacji zawodowej dla osób bezrobotnych pow. 50 r.ż. II </a:t>
              </a:r>
              <a:endParaRPr lang="pl-PL" sz="1050" b="1" dirty="0"/>
            </a:p>
          </p:txBody>
        </p:sp>
        <p:cxnSp>
          <p:nvCxnSpPr>
            <p:cNvPr id="76" name="Łącznik prosty 75"/>
            <p:cNvCxnSpPr/>
            <p:nvPr/>
          </p:nvCxnSpPr>
          <p:spPr>
            <a:xfrm flipH="1" flipV="1">
              <a:off x="2036749" y="2972043"/>
              <a:ext cx="338324" cy="1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65" name="Grupa 64"/>
          <p:cNvGrpSpPr/>
          <p:nvPr/>
        </p:nvGrpSpPr>
        <p:grpSpPr>
          <a:xfrm>
            <a:off x="2033178" y="2733681"/>
            <a:ext cx="5060233" cy="229890"/>
            <a:chOff x="2033178" y="3127102"/>
            <a:chExt cx="5060233" cy="229890"/>
          </a:xfr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grpSpPr>
        <p:sp>
          <p:nvSpPr>
            <p:cNvPr id="8282" name="_s1048"/>
            <p:cNvSpPr>
              <a:spLocks noChangeArrowheads="1"/>
            </p:cNvSpPr>
            <p:nvPr/>
          </p:nvSpPr>
          <p:spPr bwMode="auto">
            <a:xfrm>
              <a:off x="2370736" y="3127102"/>
              <a:ext cx="4722675" cy="229890"/>
            </a:xfrm>
            <a:prstGeom prst="roundRect">
              <a:avLst>
                <a:gd name="adj" fmla="val 16667"/>
              </a:avLst>
            </a:prstGeom>
            <a:solidFill>
              <a:srgbClr val="C0E399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txBody>
            <a:bodyPr wrap="none" lIns="0" tIns="0" rIns="0" bIns="0" anchor="ctr"/>
            <a:lstStyle/>
            <a:p>
              <a:pPr marL="192881" indent="-192881"/>
              <a:r>
                <a:rPr lang="pl-PL" sz="1050" dirty="0"/>
                <a:t> 6. Program na rzecz aktywizacji zawodowej dla osób bezrobotnych 30-50 r.ż</a:t>
              </a:r>
              <a:r>
                <a:rPr lang="pl-PL" sz="1050" dirty="0" smtClean="0"/>
                <a:t>. </a:t>
              </a:r>
              <a:endParaRPr lang="pl-PL" sz="1050" b="1" dirty="0"/>
            </a:p>
          </p:txBody>
        </p:sp>
        <p:cxnSp>
          <p:nvCxnSpPr>
            <p:cNvPr id="77" name="Łącznik prosty 76"/>
            <p:cNvCxnSpPr/>
            <p:nvPr/>
          </p:nvCxnSpPr>
          <p:spPr>
            <a:xfrm flipH="1" flipV="1">
              <a:off x="2033178" y="3242615"/>
              <a:ext cx="338324" cy="1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66" name="Grupa 65"/>
          <p:cNvGrpSpPr/>
          <p:nvPr/>
        </p:nvGrpSpPr>
        <p:grpSpPr>
          <a:xfrm>
            <a:off x="2028733" y="3047359"/>
            <a:ext cx="5054883" cy="228613"/>
            <a:chOff x="2028733" y="3387615"/>
            <a:chExt cx="5054883" cy="228613"/>
          </a:xfr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grpSpPr>
        <p:sp>
          <p:nvSpPr>
            <p:cNvPr id="8283" name="_s1049"/>
            <p:cNvSpPr>
              <a:spLocks noChangeArrowheads="1"/>
            </p:cNvSpPr>
            <p:nvPr/>
          </p:nvSpPr>
          <p:spPr bwMode="auto">
            <a:xfrm>
              <a:off x="2362072" y="3387615"/>
              <a:ext cx="4721544" cy="228613"/>
            </a:xfrm>
            <a:prstGeom prst="roundRect">
              <a:avLst>
                <a:gd name="adj" fmla="val 16667"/>
              </a:avLst>
            </a:prstGeom>
            <a:solidFill>
              <a:srgbClr val="C0E399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txBody>
            <a:bodyPr wrap="none" lIns="0" tIns="0" rIns="0" bIns="0" anchor="ctr"/>
            <a:lstStyle/>
            <a:p>
              <a:pPr marL="192881" indent="-192881"/>
              <a:r>
                <a:rPr lang="pl-PL" sz="1050" dirty="0"/>
                <a:t> 7. Program na rzecz aktywizacji zawodowej dla osób bezrobotnych 30-50 </a:t>
              </a:r>
              <a:r>
                <a:rPr lang="pl-PL" sz="1050" dirty="0" smtClean="0"/>
                <a:t>r.ż. II </a:t>
              </a:r>
              <a:endParaRPr lang="pl-PL" sz="1050" dirty="0"/>
            </a:p>
          </p:txBody>
        </p:sp>
        <p:cxnSp>
          <p:nvCxnSpPr>
            <p:cNvPr id="78" name="Łącznik prosty 77"/>
            <p:cNvCxnSpPr/>
            <p:nvPr/>
          </p:nvCxnSpPr>
          <p:spPr>
            <a:xfrm flipH="1" flipV="1">
              <a:off x="2028733" y="3519702"/>
              <a:ext cx="338324" cy="1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67" name="Grupa 66"/>
          <p:cNvGrpSpPr/>
          <p:nvPr/>
        </p:nvGrpSpPr>
        <p:grpSpPr>
          <a:xfrm>
            <a:off x="2028733" y="3357633"/>
            <a:ext cx="5059255" cy="228613"/>
            <a:chOff x="2028733" y="3644724"/>
            <a:chExt cx="5059255" cy="228613"/>
          </a:xfr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grpSpPr>
        <p:sp>
          <p:nvSpPr>
            <p:cNvPr id="8284" name="_s1050"/>
            <p:cNvSpPr>
              <a:spLocks noChangeArrowheads="1"/>
            </p:cNvSpPr>
            <p:nvPr/>
          </p:nvSpPr>
          <p:spPr bwMode="auto">
            <a:xfrm>
              <a:off x="2366444" y="3644724"/>
              <a:ext cx="4721544" cy="228613"/>
            </a:xfrm>
            <a:prstGeom prst="roundRect">
              <a:avLst>
                <a:gd name="adj" fmla="val 16667"/>
              </a:avLst>
            </a:prstGeom>
            <a:solidFill>
              <a:srgbClr val="C0E399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txBody>
            <a:bodyPr wrap="none" lIns="0" tIns="0" rIns="0" bIns="0" anchor="ctr"/>
            <a:lstStyle/>
            <a:p>
              <a:pPr marL="192881" indent="-192881"/>
              <a:r>
                <a:rPr lang="pl-PL" sz="1050" dirty="0"/>
                <a:t> 8. Program na rzecz aktywizacji zawodowej dla osób bezrobotnych art. 49 </a:t>
              </a:r>
              <a:r>
                <a:rPr lang="pl-PL" sz="1050" dirty="0" smtClean="0"/>
                <a:t>II</a:t>
              </a:r>
              <a:endParaRPr lang="pl-PL" sz="1050" dirty="0"/>
            </a:p>
          </p:txBody>
        </p:sp>
        <p:cxnSp>
          <p:nvCxnSpPr>
            <p:cNvPr id="82" name="Łącznik prosty 81"/>
            <p:cNvCxnSpPr/>
            <p:nvPr/>
          </p:nvCxnSpPr>
          <p:spPr>
            <a:xfrm flipH="1" flipV="1">
              <a:off x="2028733" y="3767007"/>
              <a:ext cx="338324" cy="1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68" name="Grupa 67"/>
          <p:cNvGrpSpPr/>
          <p:nvPr/>
        </p:nvGrpSpPr>
        <p:grpSpPr>
          <a:xfrm>
            <a:off x="2033718" y="3664791"/>
            <a:ext cx="5059869" cy="227336"/>
            <a:chOff x="2033718" y="3909350"/>
            <a:chExt cx="5059869" cy="227336"/>
          </a:xfr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grpSpPr>
        <p:sp>
          <p:nvSpPr>
            <p:cNvPr id="8285" name="_s1051"/>
            <p:cNvSpPr>
              <a:spLocks noChangeArrowheads="1"/>
            </p:cNvSpPr>
            <p:nvPr/>
          </p:nvSpPr>
          <p:spPr bwMode="auto">
            <a:xfrm>
              <a:off x="2372043" y="3909350"/>
              <a:ext cx="4721544" cy="227336"/>
            </a:xfrm>
            <a:prstGeom prst="roundRect">
              <a:avLst>
                <a:gd name="adj" fmla="val 16667"/>
              </a:avLst>
            </a:prstGeom>
            <a:solidFill>
              <a:srgbClr val="C0E399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txBody>
            <a:bodyPr wrap="none" lIns="0" tIns="0" rIns="0" bIns="0" anchor="ctr"/>
            <a:lstStyle/>
            <a:p>
              <a:pPr marL="192881" indent="-192881"/>
              <a:r>
                <a:rPr lang="pl-PL" sz="1050" dirty="0"/>
                <a:t> 9. Roboty publiczne w regionach wysokiego </a:t>
              </a:r>
              <a:r>
                <a:rPr lang="pl-PL" sz="1050" dirty="0" smtClean="0"/>
                <a:t>bezrobocia </a:t>
              </a:r>
              <a:endParaRPr lang="pl-PL" sz="1050" b="1" dirty="0"/>
            </a:p>
          </p:txBody>
        </p:sp>
        <p:cxnSp>
          <p:nvCxnSpPr>
            <p:cNvPr id="83" name="Łącznik prosty 82"/>
            <p:cNvCxnSpPr/>
            <p:nvPr/>
          </p:nvCxnSpPr>
          <p:spPr>
            <a:xfrm flipH="1" flipV="1">
              <a:off x="2033718" y="4024687"/>
              <a:ext cx="338324" cy="1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69" name="Grupa 68"/>
          <p:cNvGrpSpPr/>
          <p:nvPr/>
        </p:nvGrpSpPr>
        <p:grpSpPr>
          <a:xfrm>
            <a:off x="2033551" y="3966175"/>
            <a:ext cx="5060036" cy="228613"/>
            <a:chOff x="2033551" y="4168202"/>
            <a:chExt cx="5060036" cy="228613"/>
          </a:xfr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grpSpPr>
        <p:sp>
          <p:nvSpPr>
            <p:cNvPr id="8286" name="_s1052"/>
            <p:cNvSpPr>
              <a:spLocks noChangeArrowheads="1"/>
            </p:cNvSpPr>
            <p:nvPr/>
          </p:nvSpPr>
          <p:spPr bwMode="auto">
            <a:xfrm>
              <a:off x="2372043" y="4168202"/>
              <a:ext cx="4721544" cy="228613"/>
            </a:xfrm>
            <a:prstGeom prst="roundRect">
              <a:avLst>
                <a:gd name="adj" fmla="val 16667"/>
              </a:avLst>
            </a:prstGeom>
            <a:solidFill>
              <a:srgbClr val="C0E399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txBody>
            <a:bodyPr wrap="none" lIns="0" tIns="0" rIns="0" bIns="0" anchor="ctr"/>
            <a:lstStyle/>
            <a:p>
              <a:pPr marL="192881" indent="-192881"/>
              <a:r>
                <a:rPr lang="pl-PL" sz="1050" dirty="0"/>
                <a:t>10. Program </a:t>
              </a:r>
              <a:r>
                <a:rPr lang="pl-PL" sz="1050" dirty="0" smtClean="0"/>
                <a:t>Operacyjny Wiedza Edukacja Rozwój – EFS </a:t>
              </a:r>
              <a:endParaRPr lang="pl-PL" sz="1050" b="1" dirty="0"/>
            </a:p>
          </p:txBody>
        </p:sp>
        <p:cxnSp>
          <p:nvCxnSpPr>
            <p:cNvPr id="85" name="Łącznik prosty 84"/>
            <p:cNvCxnSpPr/>
            <p:nvPr/>
          </p:nvCxnSpPr>
          <p:spPr>
            <a:xfrm flipH="1" flipV="1">
              <a:off x="2033551" y="4289148"/>
              <a:ext cx="338324" cy="1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70" name="Grupa 69"/>
          <p:cNvGrpSpPr/>
          <p:nvPr/>
        </p:nvGrpSpPr>
        <p:grpSpPr>
          <a:xfrm>
            <a:off x="2033551" y="4289206"/>
            <a:ext cx="5060036" cy="228613"/>
            <a:chOff x="2033551" y="4438068"/>
            <a:chExt cx="5060036" cy="228613"/>
          </a:xfr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grpSpPr>
        <p:sp>
          <p:nvSpPr>
            <p:cNvPr id="28" name="_s1052"/>
            <p:cNvSpPr>
              <a:spLocks noChangeArrowheads="1"/>
            </p:cNvSpPr>
            <p:nvPr/>
          </p:nvSpPr>
          <p:spPr bwMode="auto">
            <a:xfrm>
              <a:off x="2372043" y="4438068"/>
              <a:ext cx="4721544" cy="228613"/>
            </a:xfrm>
            <a:prstGeom prst="roundRect">
              <a:avLst>
                <a:gd name="adj" fmla="val 16667"/>
              </a:avLst>
            </a:prstGeom>
            <a:solidFill>
              <a:srgbClr val="C0E399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txBody>
            <a:bodyPr wrap="none" lIns="0" tIns="0" rIns="0" bIns="0" anchor="ctr"/>
            <a:lstStyle/>
            <a:p>
              <a:pPr marL="192881" indent="-192881"/>
              <a:r>
                <a:rPr lang="pl-PL" sz="1050" dirty="0"/>
                <a:t>11. </a:t>
              </a:r>
              <a:r>
                <a:rPr lang="pl-PL" sz="1050" dirty="0" smtClean="0"/>
                <a:t>Regionalny Program Operacyjny – EFS</a:t>
              </a:r>
              <a:endParaRPr lang="pl-PL" sz="1050" b="1" dirty="0"/>
            </a:p>
          </p:txBody>
        </p:sp>
        <p:cxnSp>
          <p:nvCxnSpPr>
            <p:cNvPr id="86" name="Łącznik prosty 85"/>
            <p:cNvCxnSpPr/>
            <p:nvPr/>
          </p:nvCxnSpPr>
          <p:spPr>
            <a:xfrm flipH="1" flipV="1">
              <a:off x="2033551" y="4563657"/>
              <a:ext cx="338324" cy="1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03" name="Grupa 102"/>
          <p:cNvGrpSpPr/>
          <p:nvPr/>
        </p:nvGrpSpPr>
        <p:grpSpPr>
          <a:xfrm>
            <a:off x="2033551" y="4604925"/>
            <a:ext cx="5060036" cy="228613"/>
            <a:chOff x="2033551" y="4604925"/>
            <a:chExt cx="5060036" cy="228613"/>
          </a:xfrm>
        </p:grpSpPr>
        <p:sp>
          <p:nvSpPr>
            <p:cNvPr id="33" name="_s1052"/>
            <p:cNvSpPr>
              <a:spLocks noChangeArrowheads="1"/>
            </p:cNvSpPr>
            <p:nvPr/>
          </p:nvSpPr>
          <p:spPr bwMode="auto">
            <a:xfrm>
              <a:off x="2372043" y="4604925"/>
              <a:ext cx="4721544" cy="228613"/>
            </a:xfrm>
            <a:prstGeom prst="roundRect">
              <a:avLst>
                <a:gd name="adj" fmla="val 16667"/>
              </a:avLst>
            </a:prstGeom>
            <a:solidFill>
              <a:srgbClr val="C0E399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txBody>
            <a:bodyPr wrap="none" lIns="0" tIns="0" rIns="0" bIns="0" anchor="ctr"/>
            <a:lstStyle/>
            <a:p>
              <a:pPr marL="192881" indent="-192881"/>
              <a:r>
                <a:rPr lang="pl-PL" sz="1050" dirty="0"/>
                <a:t>12. </a:t>
              </a:r>
              <a:r>
                <a:rPr lang="pl-PL" sz="1050" dirty="0" smtClean="0"/>
                <a:t>Przedsiębiorczość szansą na rozwój regionu kujawsko-pomorskiego</a:t>
              </a:r>
              <a:r>
                <a:rPr lang="pl-PL" sz="1050" dirty="0"/>
                <a:t> –</a:t>
              </a:r>
              <a:r>
                <a:rPr lang="pl-PL" sz="1050" dirty="0" smtClean="0"/>
                <a:t> 6.1.1 PO KL </a:t>
              </a:r>
              <a:endParaRPr lang="pl-PL" sz="1050" b="1" dirty="0"/>
            </a:p>
          </p:txBody>
        </p:sp>
        <p:cxnSp>
          <p:nvCxnSpPr>
            <p:cNvPr id="87" name="Łącznik prosty 86"/>
            <p:cNvCxnSpPr/>
            <p:nvPr/>
          </p:nvCxnSpPr>
          <p:spPr>
            <a:xfrm flipH="1" flipV="1">
              <a:off x="2033551" y="4728264"/>
              <a:ext cx="338324" cy="1"/>
            </a:xfrm>
            <a:prstGeom prst="line">
              <a:avLst/>
            </a:prstGeom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71" name="Grupa 70"/>
          <p:cNvGrpSpPr/>
          <p:nvPr/>
        </p:nvGrpSpPr>
        <p:grpSpPr>
          <a:xfrm>
            <a:off x="2033551" y="4922880"/>
            <a:ext cx="5060036" cy="228613"/>
            <a:chOff x="2033551" y="4922880"/>
            <a:chExt cx="5060036" cy="228613"/>
          </a:xfr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grpSpPr>
        <p:sp>
          <p:nvSpPr>
            <p:cNvPr id="34" name="_s1052"/>
            <p:cNvSpPr>
              <a:spLocks noChangeArrowheads="1"/>
            </p:cNvSpPr>
            <p:nvPr/>
          </p:nvSpPr>
          <p:spPr bwMode="auto">
            <a:xfrm>
              <a:off x="2372043" y="4922880"/>
              <a:ext cx="4721544" cy="228613"/>
            </a:xfrm>
            <a:prstGeom prst="roundRect">
              <a:avLst>
                <a:gd name="adj" fmla="val 16667"/>
              </a:avLst>
            </a:prstGeom>
            <a:solidFill>
              <a:srgbClr val="C0E399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txBody>
            <a:bodyPr wrap="none" lIns="0" tIns="0" rIns="0" bIns="0" anchor="ctr"/>
            <a:lstStyle/>
            <a:p>
              <a:pPr marL="192881" indent="-192881"/>
              <a:r>
                <a:rPr lang="pl-PL" sz="1050" dirty="0"/>
                <a:t>13. Bądź aktywna - podnieś kwalifikacje i znajdź </a:t>
              </a:r>
              <a:r>
                <a:rPr lang="pl-PL" sz="1050" dirty="0" smtClean="0"/>
                <a:t>pracę</a:t>
              </a:r>
              <a:r>
                <a:rPr lang="pl-PL" sz="1050" dirty="0"/>
                <a:t> –</a:t>
              </a:r>
              <a:r>
                <a:rPr lang="pl-PL" sz="1050" dirty="0" smtClean="0"/>
                <a:t> 6.1.1 PO KL </a:t>
              </a:r>
              <a:endParaRPr lang="pl-PL" sz="1050" b="1" dirty="0"/>
            </a:p>
          </p:txBody>
        </p:sp>
        <p:cxnSp>
          <p:nvCxnSpPr>
            <p:cNvPr id="88" name="Łącznik prosty 87"/>
            <p:cNvCxnSpPr/>
            <p:nvPr/>
          </p:nvCxnSpPr>
          <p:spPr>
            <a:xfrm flipH="1" flipV="1">
              <a:off x="2033551" y="5030549"/>
              <a:ext cx="338324" cy="1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80" name="Grupa 79"/>
          <p:cNvGrpSpPr/>
          <p:nvPr/>
        </p:nvGrpSpPr>
        <p:grpSpPr>
          <a:xfrm>
            <a:off x="2033178" y="5865378"/>
            <a:ext cx="5059102" cy="228613"/>
            <a:chOff x="2033178" y="6024873"/>
            <a:chExt cx="5059102" cy="228613"/>
          </a:xfr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grpSpPr>
        <p:sp>
          <p:nvSpPr>
            <p:cNvPr id="35" name="_s1052"/>
            <p:cNvSpPr>
              <a:spLocks noChangeArrowheads="1"/>
            </p:cNvSpPr>
            <p:nvPr/>
          </p:nvSpPr>
          <p:spPr bwMode="auto">
            <a:xfrm>
              <a:off x="2370736" y="6024873"/>
              <a:ext cx="4721544" cy="228613"/>
            </a:xfrm>
            <a:prstGeom prst="roundRect">
              <a:avLst>
                <a:gd name="adj" fmla="val 16667"/>
              </a:avLst>
            </a:prstGeom>
            <a:solidFill>
              <a:srgbClr val="C0E399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txBody>
            <a:bodyPr wrap="none" lIns="0" tIns="0" rIns="0" bIns="0" anchor="ctr"/>
            <a:lstStyle/>
            <a:p>
              <a:pPr marL="192881" indent="-192881"/>
              <a:r>
                <a:rPr lang="pl-PL" sz="1050" dirty="0" smtClean="0"/>
                <a:t>16. Krajowy Fundusz Szkoleniowy </a:t>
              </a:r>
              <a:r>
                <a:rPr lang="pl-PL" sz="1050" b="1" dirty="0" smtClean="0"/>
                <a:t> </a:t>
              </a:r>
              <a:endParaRPr lang="pl-PL" sz="1050" b="1" dirty="0"/>
            </a:p>
          </p:txBody>
        </p:sp>
        <p:cxnSp>
          <p:nvCxnSpPr>
            <p:cNvPr id="39" name="Łącznik prosty 38"/>
            <p:cNvCxnSpPr/>
            <p:nvPr/>
          </p:nvCxnSpPr>
          <p:spPr>
            <a:xfrm flipH="1" flipV="1">
              <a:off x="2033178" y="6137592"/>
              <a:ext cx="338324" cy="1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73" name="Grupa 72"/>
          <p:cNvGrpSpPr/>
          <p:nvPr/>
        </p:nvGrpSpPr>
        <p:grpSpPr>
          <a:xfrm>
            <a:off x="2035877" y="5245952"/>
            <a:ext cx="5056403" cy="228613"/>
            <a:chOff x="2035877" y="5394814"/>
            <a:chExt cx="5056403" cy="228613"/>
          </a:xfr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grpSpPr>
        <p:sp>
          <p:nvSpPr>
            <p:cNvPr id="31" name="_s1052"/>
            <p:cNvSpPr>
              <a:spLocks noChangeArrowheads="1"/>
            </p:cNvSpPr>
            <p:nvPr/>
          </p:nvSpPr>
          <p:spPr bwMode="auto">
            <a:xfrm>
              <a:off x="2370736" y="5394814"/>
              <a:ext cx="4721544" cy="228613"/>
            </a:xfrm>
            <a:prstGeom prst="roundRect">
              <a:avLst>
                <a:gd name="adj" fmla="val 16667"/>
              </a:avLst>
            </a:prstGeom>
            <a:solidFill>
              <a:srgbClr val="C0E399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txBody>
            <a:bodyPr wrap="none" lIns="0" tIns="0" rIns="0" bIns="0" anchor="ctr"/>
            <a:lstStyle/>
            <a:p>
              <a:pPr marL="192881" indent="-192881"/>
              <a:r>
                <a:rPr lang="pl-PL" sz="1050" dirty="0" smtClean="0"/>
                <a:t>14</a:t>
              </a:r>
              <a:r>
                <a:rPr lang="pl-PL" sz="1050" dirty="0"/>
                <a:t>. Równe szanse na rynku </a:t>
              </a:r>
              <a:r>
                <a:rPr lang="pl-PL" sz="1050" dirty="0" smtClean="0"/>
                <a:t>pracy</a:t>
              </a:r>
              <a:r>
                <a:rPr lang="pl-PL" sz="1050" dirty="0"/>
                <a:t> –</a:t>
              </a:r>
              <a:r>
                <a:rPr lang="pl-PL" sz="1050" dirty="0" smtClean="0"/>
                <a:t> 6.1.1 PO KL </a:t>
              </a:r>
              <a:endParaRPr lang="pl-PL" sz="1050" b="1" dirty="0"/>
            </a:p>
          </p:txBody>
        </p:sp>
        <p:cxnSp>
          <p:nvCxnSpPr>
            <p:cNvPr id="40" name="Łącznik prosty 39"/>
            <p:cNvCxnSpPr/>
            <p:nvPr/>
          </p:nvCxnSpPr>
          <p:spPr>
            <a:xfrm flipH="1" flipV="1">
              <a:off x="2035877" y="5513056"/>
              <a:ext cx="338324" cy="1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79" name="Grupa 78"/>
          <p:cNvGrpSpPr/>
          <p:nvPr/>
        </p:nvGrpSpPr>
        <p:grpSpPr>
          <a:xfrm>
            <a:off x="2036749" y="5558621"/>
            <a:ext cx="5056449" cy="228613"/>
            <a:chOff x="2036749" y="5718116"/>
            <a:chExt cx="5056449" cy="228613"/>
          </a:xfr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grpSpPr>
        <p:sp>
          <p:nvSpPr>
            <p:cNvPr id="32" name="_s1052"/>
            <p:cNvSpPr>
              <a:spLocks noChangeArrowheads="1"/>
            </p:cNvSpPr>
            <p:nvPr/>
          </p:nvSpPr>
          <p:spPr bwMode="auto">
            <a:xfrm>
              <a:off x="2371654" y="5718116"/>
              <a:ext cx="4721544" cy="228613"/>
            </a:xfrm>
            <a:prstGeom prst="roundRect">
              <a:avLst>
                <a:gd name="adj" fmla="val 16667"/>
              </a:avLst>
            </a:prstGeom>
            <a:solidFill>
              <a:srgbClr val="C0E399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txBody>
            <a:bodyPr wrap="none" lIns="0" tIns="0" rIns="0" bIns="0" anchor="ctr"/>
            <a:lstStyle/>
            <a:p>
              <a:pPr marL="192881" indent="-192881"/>
              <a:r>
                <a:rPr lang="pl-PL" sz="1050" dirty="0" smtClean="0"/>
                <a:t>15. Program Aktywizacja i Integracja</a:t>
              </a:r>
              <a:r>
                <a:rPr lang="pl-PL" sz="1050" b="1" dirty="0" smtClean="0"/>
                <a:t> </a:t>
              </a:r>
              <a:endParaRPr lang="pl-PL" sz="1050" b="1" dirty="0"/>
            </a:p>
          </p:txBody>
        </p:sp>
        <p:cxnSp>
          <p:nvCxnSpPr>
            <p:cNvPr id="41" name="Łącznik prosty 40"/>
            <p:cNvCxnSpPr/>
            <p:nvPr/>
          </p:nvCxnSpPr>
          <p:spPr>
            <a:xfrm flipH="1" flipV="1">
              <a:off x="2036749" y="5832494"/>
              <a:ext cx="338324" cy="1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37" name="_s1045"/>
          <p:cNvSpPr>
            <a:spLocks noChangeArrowheads="1"/>
          </p:cNvSpPr>
          <p:nvPr/>
        </p:nvSpPr>
        <p:spPr bwMode="auto">
          <a:xfrm>
            <a:off x="7183131" y="1164853"/>
            <a:ext cx="1017910" cy="228613"/>
          </a:xfrm>
          <a:prstGeom prst="roundRect">
            <a:avLst>
              <a:gd name="adj" fmla="val 16667"/>
            </a:avLst>
          </a:prstGeom>
          <a:solidFill>
            <a:srgbClr val="99CCFF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none" lIns="0" tIns="0" rIns="0" bIns="0" anchor="ctr"/>
          <a:lstStyle/>
          <a:p>
            <a:pPr algn="r"/>
            <a:r>
              <a:rPr lang="pl-PL" sz="1050" dirty="0"/>
              <a:t> </a:t>
            </a:r>
            <a:r>
              <a:rPr lang="pl-PL" sz="1050" dirty="0" smtClean="0"/>
              <a:t> </a:t>
            </a:r>
            <a:r>
              <a:rPr lang="pl-PL" sz="1050" b="1" dirty="0" smtClean="0"/>
              <a:t>552 000,00</a:t>
            </a:r>
            <a:endParaRPr lang="pl-PL" sz="1050" b="1" dirty="0"/>
          </a:p>
        </p:txBody>
      </p:sp>
      <p:sp>
        <p:nvSpPr>
          <p:cNvPr id="38" name="_s1045"/>
          <p:cNvSpPr>
            <a:spLocks noChangeArrowheads="1"/>
          </p:cNvSpPr>
          <p:nvPr/>
        </p:nvSpPr>
        <p:spPr bwMode="auto">
          <a:xfrm>
            <a:off x="7185554" y="1464777"/>
            <a:ext cx="1017910" cy="228613"/>
          </a:xfrm>
          <a:prstGeom prst="roundRect">
            <a:avLst>
              <a:gd name="adj" fmla="val 16667"/>
            </a:avLst>
          </a:prstGeom>
          <a:solidFill>
            <a:srgbClr val="99CCFF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none" lIns="0" tIns="0" rIns="0" bIns="0" anchor="ctr"/>
          <a:lstStyle/>
          <a:p>
            <a:pPr algn="r"/>
            <a:r>
              <a:rPr lang="pl-PL" sz="1050" b="1" dirty="0" smtClean="0"/>
              <a:t> 134 </a:t>
            </a:r>
            <a:r>
              <a:rPr lang="pl-PL" sz="1050" b="1" dirty="0"/>
              <a:t>100,00</a:t>
            </a:r>
          </a:p>
        </p:txBody>
      </p:sp>
      <p:sp>
        <p:nvSpPr>
          <p:cNvPr id="42" name="_s1045"/>
          <p:cNvSpPr>
            <a:spLocks noChangeArrowheads="1"/>
          </p:cNvSpPr>
          <p:nvPr/>
        </p:nvSpPr>
        <p:spPr bwMode="auto">
          <a:xfrm>
            <a:off x="7174921" y="1787973"/>
            <a:ext cx="1017910" cy="228613"/>
          </a:xfrm>
          <a:prstGeom prst="roundRect">
            <a:avLst>
              <a:gd name="adj" fmla="val 16667"/>
            </a:avLst>
          </a:prstGeom>
          <a:solidFill>
            <a:srgbClr val="99CCFF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none" lIns="0" tIns="0" rIns="0" bIns="0" anchor="ctr"/>
          <a:lstStyle/>
          <a:p>
            <a:pPr algn="r"/>
            <a:r>
              <a:rPr lang="pl-PL" sz="1050" b="1" dirty="0" smtClean="0"/>
              <a:t> 204 </a:t>
            </a:r>
            <a:r>
              <a:rPr lang="pl-PL" sz="1050" b="1" dirty="0"/>
              <a:t>100,00</a:t>
            </a:r>
          </a:p>
        </p:txBody>
      </p:sp>
      <p:sp>
        <p:nvSpPr>
          <p:cNvPr id="43" name="_s1045"/>
          <p:cNvSpPr>
            <a:spLocks noChangeArrowheads="1"/>
          </p:cNvSpPr>
          <p:nvPr/>
        </p:nvSpPr>
        <p:spPr bwMode="auto">
          <a:xfrm>
            <a:off x="7174921" y="2111168"/>
            <a:ext cx="1017910" cy="228613"/>
          </a:xfrm>
          <a:prstGeom prst="roundRect">
            <a:avLst>
              <a:gd name="adj" fmla="val 16667"/>
            </a:avLst>
          </a:prstGeom>
          <a:solidFill>
            <a:srgbClr val="99CCFF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none" lIns="0" tIns="0" rIns="0" bIns="0" anchor="ctr"/>
          <a:lstStyle/>
          <a:p>
            <a:pPr algn="r"/>
            <a:r>
              <a:rPr lang="pl-PL" sz="1050" b="1" dirty="0" smtClean="0"/>
              <a:t> 307 </a:t>
            </a:r>
            <a:r>
              <a:rPr lang="pl-PL" sz="1050" b="1" dirty="0"/>
              <a:t>100,00</a:t>
            </a:r>
          </a:p>
        </p:txBody>
      </p:sp>
      <p:sp>
        <p:nvSpPr>
          <p:cNvPr id="44" name="_s1045"/>
          <p:cNvSpPr>
            <a:spLocks noChangeArrowheads="1"/>
          </p:cNvSpPr>
          <p:nvPr/>
        </p:nvSpPr>
        <p:spPr bwMode="auto">
          <a:xfrm>
            <a:off x="7174921" y="2419169"/>
            <a:ext cx="1017910" cy="228613"/>
          </a:xfrm>
          <a:prstGeom prst="roundRect">
            <a:avLst>
              <a:gd name="adj" fmla="val 16667"/>
            </a:avLst>
          </a:prstGeom>
          <a:solidFill>
            <a:srgbClr val="99CCFF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none" lIns="0" tIns="0" rIns="0" bIns="0" anchor="ctr"/>
          <a:lstStyle/>
          <a:p>
            <a:pPr algn="r"/>
            <a:r>
              <a:rPr lang="pl-PL" sz="1050" b="1" dirty="0" smtClean="0"/>
              <a:t> 29 </a:t>
            </a:r>
            <a:r>
              <a:rPr lang="pl-PL" sz="1050" b="1" dirty="0"/>
              <a:t>200,00</a:t>
            </a:r>
          </a:p>
        </p:txBody>
      </p:sp>
      <p:sp>
        <p:nvSpPr>
          <p:cNvPr id="45" name="_s1045"/>
          <p:cNvSpPr>
            <a:spLocks noChangeArrowheads="1"/>
          </p:cNvSpPr>
          <p:nvPr/>
        </p:nvSpPr>
        <p:spPr bwMode="auto">
          <a:xfrm>
            <a:off x="7174921" y="2744953"/>
            <a:ext cx="1017910" cy="228613"/>
          </a:xfrm>
          <a:prstGeom prst="roundRect">
            <a:avLst>
              <a:gd name="adj" fmla="val 16667"/>
            </a:avLst>
          </a:prstGeom>
          <a:solidFill>
            <a:srgbClr val="99CCFF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none" lIns="0" tIns="0" rIns="0" bIns="0" anchor="ctr"/>
          <a:lstStyle/>
          <a:p>
            <a:pPr marL="192881" indent="-192881" algn="r"/>
            <a:r>
              <a:rPr lang="pl-PL" sz="1050" b="1" dirty="0"/>
              <a:t>59 900,00</a:t>
            </a:r>
          </a:p>
        </p:txBody>
      </p:sp>
      <p:sp>
        <p:nvSpPr>
          <p:cNvPr id="46" name="_s1045"/>
          <p:cNvSpPr>
            <a:spLocks noChangeArrowheads="1"/>
          </p:cNvSpPr>
          <p:nvPr/>
        </p:nvSpPr>
        <p:spPr bwMode="auto">
          <a:xfrm>
            <a:off x="7164288" y="3057993"/>
            <a:ext cx="1017910" cy="228613"/>
          </a:xfrm>
          <a:prstGeom prst="roundRect">
            <a:avLst>
              <a:gd name="adj" fmla="val 16667"/>
            </a:avLst>
          </a:prstGeom>
          <a:solidFill>
            <a:srgbClr val="99CCFF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none" lIns="0" tIns="0" rIns="0" bIns="0" anchor="ctr"/>
          <a:lstStyle/>
          <a:p>
            <a:pPr marL="192881" indent="-192881" algn="r"/>
            <a:r>
              <a:rPr lang="pl-PL" sz="1050" b="1" dirty="0"/>
              <a:t>189 100,00</a:t>
            </a:r>
            <a:endParaRPr lang="pl-PL" sz="1050" dirty="0"/>
          </a:p>
        </p:txBody>
      </p:sp>
      <p:sp>
        <p:nvSpPr>
          <p:cNvPr id="47" name="_s1045"/>
          <p:cNvSpPr>
            <a:spLocks noChangeArrowheads="1"/>
          </p:cNvSpPr>
          <p:nvPr/>
        </p:nvSpPr>
        <p:spPr bwMode="auto">
          <a:xfrm>
            <a:off x="7164288" y="3365610"/>
            <a:ext cx="1017910" cy="228613"/>
          </a:xfrm>
          <a:prstGeom prst="roundRect">
            <a:avLst>
              <a:gd name="adj" fmla="val 16667"/>
            </a:avLst>
          </a:prstGeom>
          <a:solidFill>
            <a:srgbClr val="99CCFF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none" lIns="0" tIns="0" rIns="0" bIns="0" anchor="ctr"/>
          <a:lstStyle/>
          <a:p>
            <a:pPr marL="192881" indent="-192881" algn="r"/>
            <a:r>
              <a:rPr lang="pl-PL" sz="1050" b="1" dirty="0"/>
              <a:t>657 900,00</a:t>
            </a:r>
            <a:endParaRPr lang="pl-PL" sz="1050" dirty="0"/>
          </a:p>
        </p:txBody>
      </p:sp>
      <p:sp>
        <p:nvSpPr>
          <p:cNvPr id="48" name="_s1045"/>
          <p:cNvSpPr>
            <a:spLocks noChangeArrowheads="1"/>
          </p:cNvSpPr>
          <p:nvPr/>
        </p:nvSpPr>
        <p:spPr bwMode="auto">
          <a:xfrm>
            <a:off x="7164288" y="3674148"/>
            <a:ext cx="1017910" cy="228613"/>
          </a:xfrm>
          <a:prstGeom prst="roundRect">
            <a:avLst>
              <a:gd name="adj" fmla="val 16667"/>
            </a:avLst>
          </a:prstGeom>
          <a:solidFill>
            <a:srgbClr val="99CCFF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none" lIns="0" tIns="0" rIns="0" bIns="0" anchor="ctr"/>
          <a:lstStyle/>
          <a:p>
            <a:pPr algn="r"/>
            <a:r>
              <a:rPr lang="pl-PL" sz="1050" b="1" dirty="0"/>
              <a:t>410 000,00</a:t>
            </a:r>
          </a:p>
        </p:txBody>
      </p:sp>
      <p:sp>
        <p:nvSpPr>
          <p:cNvPr id="49" name="_s1045"/>
          <p:cNvSpPr>
            <a:spLocks noChangeArrowheads="1"/>
          </p:cNvSpPr>
          <p:nvPr/>
        </p:nvSpPr>
        <p:spPr bwMode="auto">
          <a:xfrm>
            <a:off x="7174921" y="3972053"/>
            <a:ext cx="1017910" cy="228613"/>
          </a:xfrm>
          <a:prstGeom prst="roundRect">
            <a:avLst>
              <a:gd name="adj" fmla="val 16667"/>
            </a:avLst>
          </a:prstGeom>
          <a:solidFill>
            <a:srgbClr val="99CCFF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none" lIns="0" tIns="0" rIns="0" bIns="0" anchor="ctr"/>
          <a:lstStyle/>
          <a:p>
            <a:pPr marL="192881" indent="-192881" algn="r"/>
            <a:r>
              <a:rPr lang="pl-PL" sz="1050" b="1" dirty="0" smtClean="0"/>
              <a:t> 1 </a:t>
            </a:r>
            <a:r>
              <a:rPr lang="pl-PL" sz="1050" b="1" dirty="0"/>
              <a:t>275 316,00</a:t>
            </a:r>
          </a:p>
        </p:txBody>
      </p:sp>
      <p:sp>
        <p:nvSpPr>
          <p:cNvPr id="50" name="_s1045"/>
          <p:cNvSpPr>
            <a:spLocks noChangeArrowheads="1"/>
          </p:cNvSpPr>
          <p:nvPr/>
        </p:nvSpPr>
        <p:spPr bwMode="auto">
          <a:xfrm>
            <a:off x="7172498" y="4288250"/>
            <a:ext cx="1017910" cy="228613"/>
          </a:xfrm>
          <a:prstGeom prst="roundRect">
            <a:avLst>
              <a:gd name="adj" fmla="val 16667"/>
            </a:avLst>
          </a:prstGeom>
          <a:solidFill>
            <a:srgbClr val="99CCFF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none" lIns="0" tIns="0" rIns="0" bIns="0" anchor="ctr"/>
          <a:lstStyle/>
          <a:p>
            <a:pPr marL="192881" indent="-192881" algn="r"/>
            <a:r>
              <a:rPr lang="pl-PL" sz="1050" b="1" dirty="0" smtClean="0"/>
              <a:t> 1 </a:t>
            </a:r>
            <a:r>
              <a:rPr lang="pl-PL" sz="1050" b="1" dirty="0"/>
              <a:t>013 500,00</a:t>
            </a:r>
          </a:p>
        </p:txBody>
      </p:sp>
      <p:sp>
        <p:nvSpPr>
          <p:cNvPr id="51" name="_s1045"/>
          <p:cNvSpPr>
            <a:spLocks noChangeArrowheads="1"/>
          </p:cNvSpPr>
          <p:nvPr/>
        </p:nvSpPr>
        <p:spPr bwMode="auto">
          <a:xfrm>
            <a:off x="7164288" y="4604926"/>
            <a:ext cx="1017910" cy="228613"/>
          </a:xfrm>
          <a:prstGeom prst="roundRect">
            <a:avLst>
              <a:gd name="adj" fmla="val 16667"/>
            </a:avLst>
          </a:prstGeom>
          <a:solidFill>
            <a:srgbClr val="99CCFF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none" lIns="0" tIns="0" rIns="0" bIns="0" anchor="ctr"/>
          <a:lstStyle/>
          <a:p>
            <a:pPr algn="r"/>
            <a:r>
              <a:rPr lang="pl-PL" sz="1050" b="1" dirty="0"/>
              <a:t>399 803,54</a:t>
            </a:r>
          </a:p>
        </p:txBody>
      </p:sp>
      <p:sp>
        <p:nvSpPr>
          <p:cNvPr id="52" name="_s1045"/>
          <p:cNvSpPr>
            <a:spLocks noChangeArrowheads="1"/>
          </p:cNvSpPr>
          <p:nvPr/>
        </p:nvSpPr>
        <p:spPr bwMode="auto">
          <a:xfrm>
            <a:off x="7164288" y="4922880"/>
            <a:ext cx="1017910" cy="228613"/>
          </a:xfrm>
          <a:prstGeom prst="roundRect">
            <a:avLst>
              <a:gd name="adj" fmla="val 16667"/>
            </a:avLst>
          </a:prstGeom>
          <a:solidFill>
            <a:srgbClr val="99CCFF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none" lIns="0" tIns="0" rIns="0" bIns="0" anchor="ctr"/>
          <a:lstStyle/>
          <a:p>
            <a:pPr algn="r"/>
            <a:r>
              <a:rPr lang="pl-PL" sz="1050" b="1" dirty="0"/>
              <a:t>238 210,34</a:t>
            </a:r>
          </a:p>
        </p:txBody>
      </p:sp>
      <p:sp>
        <p:nvSpPr>
          <p:cNvPr id="53" name="_s1045"/>
          <p:cNvSpPr>
            <a:spLocks noChangeArrowheads="1"/>
          </p:cNvSpPr>
          <p:nvPr/>
        </p:nvSpPr>
        <p:spPr bwMode="auto">
          <a:xfrm>
            <a:off x="7164288" y="5251798"/>
            <a:ext cx="1017910" cy="228613"/>
          </a:xfrm>
          <a:prstGeom prst="roundRect">
            <a:avLst>
              <a:gd name="adj" fmla="val 16667"/>
            </a:avLst>
          </a:prstGeom>
          <a:solidFill>
            <a:srgbClr val="99CCFF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none" lIns="0" tIns="0" rIns="0" bIns="0" anchor="ctr"/>
          <a:lstStyle/>
          <a:p>
            <a:pPr marL="192881" indent="-192881" algn="r"/>
            <a:r>
              <a:rPr lang="pl-PL" sz="1050" b="1" dirty="0"/>
              <a:t>335 </a:t>
            </a:r>
            <a:r>
              <a:rPr lang="pl-PL" sz="1050" b="1" dirty="0" smtClean="0"/>
              <a:t>749,33</a:t>
            </a:r>
            <a:endParaRPr lang="pl-PL" sz="1050" b="1" dirty="0"/>
          </a:p>
        </p:txBody>
      </p:sp>
      <p:sp>
        <p:nvSpPr>
          <p:cNvPr id="56" name="_s1045"/>
          <p:cNvSpPr>
            <a:spLocks noChangeArrowheads="1"/>
          </p:cNvSpPr>
          <p:nvPr/>
        </p:nvSpPr>
        <p:spPr bwMode="auto">
          <a:xfrm>
            <a:off x="7164288" y="5568743"/>
            <a:ext cx="1017910" cy="228613"/>
          </a:xfrm>
          <a:prstGeom prst="roundRect">
            <a:avLst>
              <a:gd name="adj" fmla="val 16667"/>
            </a:avLst>
          </a:prstGeom>
          <a:solidFill>
            <a:srgbClr val="99CCFF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none" lIns="0" tIns="0" rIns="0" bIns="0" anchor="ctr"/>
          <a:lstStyle/>
          <a:p>
            <a:pPr algn="r"/>
            <a:r>
              <a:rPr lang="pl-PL" sz="1050" b="1" dirty="0"/>
              <a:t>39 200,00</a:t>
            </a:r>
          </a:p>
        </p:txBody>
      </p:sp>
      <p:sp>
        <p:nvSpPr>
          <p:cNvPr id="57" name="_s1045"/>
          <p:cNvSpPr>
            <a:spLocks noChangeArrowheads="1"/>
          </p:cNvSpPr>
          <p:nvPr/>
        </p:nvSpPr>
        <p:spPr bwMode="auto">
          <a:xfrm>
            <a:off x="7164288" y="5874424"/>
            <a:ext cx="1017910" cy="228613"/>
          </a:xfrm>
          <a:prstGeom prst="roundRect">
            <a:avLst>
              <a:gd name="adj" fmla="val 16667"/>
            </a:avLst>
          </a:prstGeom>
          <a:solidFill>
            <a:srgbClr val="99CCFF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none" lIns="0" tIns="0" rIns="0" bIns="0" anchor="ctr"/>
          <a:lstStyle/>
          <a:p>
            <a:pPr algn="r"/>
            <a:r>
              <a:rPr lang="pl-PL" sz="1050" b="1" dirty="0" smtClean="0"/>
              <a:t> 135 </a:t>
            </a:r>
            <a:r>
              <a:rPr lang="pl-PL" sz="1050" b="1" dirty="0"/>
              <a:t>700,00</a:t>
            </a:r>
          </a:p>
        </p:txBody>
      </p:sp>
      <p:sp>
        <p:nvSpPr>
          <p:cNvPr id="3" name="Symbol zastępczy numeru slajdu 2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pPr>
              <a:defRPr/>
            </a:pPr>
            <a:fld id="{9190C309-5F89-4424-AFF8-C6876B10222B}" type="slidenum">
              <a:rPr lang="pl-PL" smtClean="0"/>
              <a:pPr>
                <a:defRPr/>
              </a:pPr>
              <a:t>5</a:t>
            </a:fld>
            <a:endParaRPr lang="pl-PL" dirty="0"/>
          </a:p>
        </p:txBody>
      </p:sp>
      <p:sp>
        <p:nvSpPr>
          <p:cNvPr id="2" name="pole tekstowe 1"/>
          <p:cNvSpPr txBox="1"/>
          <p:nvPr/>
        </p:nvSpPr>
        <p:spPr>
          <a:xfrm>
            <a:off x="395536" y="6309320"/>
            <a:ext cx="771465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000" dirty="0" smtClean="0"/>
              <a:t>*Program specjalny „Stawiamy na aktywność” w 2015 r. jest w całości finansowany ze środków otrzymanych w ramach algorytmu.</a:t>
            </a:r>
            <a:endParaRPr lang="pl-PL" sz="1000" dirty="0"/>
          </a:p>
        </p:txBody>
      </p:sp>
    </p:spTree>
    <p:extLst>
      <p:ext uri="{BB962C8B-B14F-4D97-AF65-F5344CB8AC3E}">
        <p14:creationId xmlns:p14="http://schemas.microsoft.com/office/powerpoint/2010/main" xmlns="" val="3058587875"/>
      </p:ext>
    </p:extLst>
  </p:cSld>
  <p:clrMapOvr>
    <a:masterClrMapping/>
  </p:clrMapOvr>
  <p:transition>
    <p:wipe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4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1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2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5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6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0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3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4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7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8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1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2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5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6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9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0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3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4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7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8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" grpId="0" animBg="1"/>
      <p:bldP spid="38" grpId="0" animBg="1"/>
      <p:bldP spid="42" grpId="0" animBg="1"/>
      <p:bldP spid="43" grpId="0" animBg="1"/>
      <p:bldP spid="44" grpId="0" animBg="1"/>
      <p:bldP spid="45" grpId="0" animBg="1"/>
      <p:bldP spid="46" grpId="0" animBg="1"/>
      <p:bldP spid="47" grpId="0" animBg="1"/>
      <p:bldP spid="48" grpId="0" animBg="1"/>
      <p:bldP spid="49" grpId="0" animBg="1"/>
      <p:bldP spid="50" grpId="0" animBg="1"/>
      <p:bldP spid="51" grpId="0" animBg="1"/>
      <p:bldP spid="52" grpId="0" animBg="1"/>
      <p:bldP spid="53" grpId="0" animBg="1"/>
      <p:bldP spid="56" grpId="0" animBg="1"/>
      <p:bldP spid="5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4"/>
          <p:cNvSpPr>
            <a:spLocks noChangeArrowheads="1"/>
          </p:cNvSpPr>
          <p:nvPr/>
        </p:nvSpPr>
        <p:spPr bwMode="auto">
          <a:xfrm>
            <a:off x="453805" y="188640"/>
            <a:ext cx="8798715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r>
              <a:rPr lang="pl-PL" b="1" dirty="0" smtClean="0">
                <a:solidFill>
                  <a:schemeClr val="accent2">
                    <a:lumMod val="75000"/>
                  </a:schemeClr>
                </a:solidFill>
                <a:cs typeface="Times New Roman" pitchFamily="18" charset="0"/>
              </a:rPr>
              <a:t>Wydatki na </a:t>
            </a:r>
            <a:r>
              <a:rPr lang="pl-PL" b="1" dirty="0">
                <a:solidFill>
                  <a:schemeClr val="accent2">
                    <a:lumMod val="75000"/>
                  </a:schemeClr>
                </a:solidFill>
                <a:cs typeface="Times New Roman" pitchFamily="18" charset="0"/>
              </a:rPr>
              <a:t>poszczególne formy aktywizacji oraz liczba osób objętych wsparciem </a:t>
            </a:r>
            <a:r>
              <a:rPr lang="pl-PL" b="1" dirty="0" smtClean="0">
                <a:solidFill>
                  <a:schemeClr val="accent2">
                    <a:lumMod val="75000"/>
                  </a:schemeClr>
                </a:solidFill>
                <a:cs typeface="Times New Roman" pitchFamily="18" charset="0"/>
              </a:rPr>
              <a:t/>
            </a:r>
            <a:br>
              <a:rPr lang="pl-PL" b="1" dirty="0" smtClean="0">
                <a:solidFill>
                  <a:schemeClr val="accent2">
                    <a:lumMod val="75000"/>
                  </a:schemeClr>
                </a:solidFill>
                <a:cs typeface="Times New Roman" pitchFamily="18" charset="0"/>
              </a:rPr>
            </a:br>
            <a:r>
              <a:rPr lang="pl-PL" b="1" dirty="0" smtClean="0">
                <a:solidFill>
                  <a:schemeClr val="accent2">
                    <a:lumMod val="75000"/>
                  </a:schemeClr>
                </a:solidFill>
                <a:cs typeface="Times New Roman" pitchFamily="18" charset="0"/>
              </a:rPr>
              <a:t>w </a:t>
            </a:r>
            <a:r>
              <a:rPr lang="pl-PL" b="1" dirty="0">
                <a:solidFill>
                  <a:schemeClr val="accent2">
                    <a:lumMod val="75000"/>
                  </a:schemeClr>
                </a:solidFill>
                <a:cs typeface="Times New Roman" pitchFamily="18" charset="0"/>
              </a:rPr>
              <a:t>latach </a:t>
            </a:r>
            <a:r>
              <a:rPr lang="pl-PL" b="1" dirty="0" smtClean="0">
                <a:solidFill>
                  <a:schemeClr val="accent2">
                    <a:lumMod val="75000"/>
                  </a:schemeClr>
                </a:solidFill>
                <a:cs typeface="Times New Roman" pitchFamily="18" charset="0"/>
              </a:rPr>
              <a:t>2012 – 2015</a:t>
            </a:r>
            <a:endParaRPr lang="pl-PL" dirty="0">
              <a:solidFill>
                <a:schemeClr val="accent2">
                  <a:lumMod val="75000"/>
                </a:schemeClr>
              </a:solidFill>
              <a:latin typeface="Arial" pitchFamily="34" charset="0"/>
            </a:endParaRPr>
          </a:p>
        </p:txBody>
      </p:sp>
      <p:sp>
        <p:nvSpPr>
          <p:cNvPr id="5" name="Rectangle 6"/>
          <p:cNvSpPr txBox="1">
            <a:spLocks noGrp="1" noChangeArrowheads="1"/>
          </p:cNvSpPr>
          <p:nvPr/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fld id="{B2D1390A-BF1F-49FC-98E7-63F68170F18B}" type="slidenum">
              <a:rPr lang="pl-PL" sz="1400"/>
              <a:pPr algn="r"/>
              <a:t>6</a:t>
            </a:fld>
            <a:endParaRPr lang="pl-PL" sz="1400" dirty="0"/>
          </a:p>
        </p:txBody>
      </p:sp>
      <p:sp>
        <p:nvSpPr>
          <p:cNvPr id="2" name="Symbol zastępczy numeru slajdu 1"/>
          <p:cNvSpPr>
            <a:spLocks noGrp="1"/>
          </p:cNvSpPr>
          <p:nvPr>
            <p:ph type="sldNum" sz="quarter" idx="12"/>
          </p:nvPr>
        </p:nvSpPr>
        <p:spPr>
          <a:xfrm>
            <a:off x="8676456" y="6381750"/>
            <a:ext cx="333400" cy="476250"/>
          </a:xfrm>
        </p:spPr>
        <p:txBody>
          <a:bodyPr/>
          <a:lstStyle/>
          <a:p>
            <a:pPr>
              <a:defRPr/>
            </a:pPr>
            <a:fld id="{9190C309-5F89-4424-AFF8-C6876B10222B}" type="slidenum">
              <a:rPr lang="pl-PL" smtClean="0"/>
              <a:pPr>
                <a:defRPr/>
              </a:pPr>
              <a:t>6</a:t>
            </a:fld>
            <a:endParaRPr lang="pl-PL" dirty="0"/>
          </a:p>
        </p:txBody>
      </p:sp>
      <p:graphicFrame>
        <p:nvGraphicFramePr>
          <p:cNvPr id="6" name="Tabe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39362414"/>
              </p:ext>
            </p:extLst>
          </p:nvPr>
        </p:nvGraphicFramePr>
        <p:xfrm>
          <a:off x="539553" y="980731"/>
          <a:ext cx="8136902" cy="5256585"/>
        </p:xfrm>
        <a:graphic>
          <a:graphicData uri="http://schemas.openxmlformats.org/drawingml/2006/table">
            <a:tbl>
              <a:tblPr>
                <a:effectLst/>
              </a:tblPr>
              <a:tblGrid>
                <a:gridCol w="227100"/>
                <a:gridCol w="2023259"/>
                <a:gridCol w="735495"/>
                <a:gridCol w="712270"/>
                <a:gridCol w="763883"/>
                <a:gridCol w="753560"/>
                <a:gridCol w="712270"/>
                <a:gridCol w="753560"/>
                <a:gridCol w="732914"/>
                <a:gridCol w="722591"/>
              </a:tblGrid>
              <a:tr h="708954">
                <a:tc>
                  <a:txBody>
                    <a:bodyPr/>
                    <a:lstStyle/>
                    <a:p>
                      <a:pPr algn="ctr" fontAlgn="ctr"/>
                      <a:r>
                        <a:rPr lang="pl-PL" sz="800" b="1" i="0" u="none" strike="noStrike" dirty="0">
                          <a:effectLst/>
                          <a:latin typeface="Times New Roman" panose="02020603050405020304" pitchFamily="18" charset="0"/>
                        </a:rPr>
                        <a:t>Lp.</a:t>
                      </a:r>
                    </a:p>
                  </a:txBody>
                  <a:tcPr marL="6699" marR="6699" marT="66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3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800" b="1" i="0" u="none" strike="noStrike" dirty="0">
                          <a:effectLst/>
                          <a:latin typeface="Times New Roman" panose="02020603050405020304" pitchFamily="18" charset="0"/>
                        </a:rPr>
                        <a:t>Forma aktywizacji</a:t>
                      </a:r>
                    </a:p>
                  </a:txBody>
                  <a:tcPr marL="6699" marR="6699" marT="66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3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800" b="1" i="0" u="none" strike="noStrike" dirty="0">
                          <a:effectLst/>
                          <a:latin typeface="Times New Roman" panose="02020603050405020304" pitchFamily="18" charset="0"/>
                        </a:rPr>
                        <a:t>Wydatki </a:t>
                      </a:r>
                      <a:r>
                        <a:rPr lang="pl-PL" sz="800" b="1" i="0" u="none" strike="noStrike" dirty="0" smtClean="0">
                          <a:effectLst/>
                          <a:latin typeface="Times New Roman" panose="02020603050405020304" pitchFamily="18" charset="0"/>
                        </a:rPr>
                        <a:t>2012</a:t>
                      </a:r>
                      <a:endParaRPr lang="pl-PL" sz="800" b="1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699" marR="6699" marT="66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3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800" b="1" i="0" u="none" strike="noStrike" dirty="0">
                          <a:effectLst/>
                          <a:latin typeface="Times New Roman" panose="02020603050405020304" pitchFamily="18" charset="0"/>
                        </a:rPr>
                        <a:t>Liczba osób objętych wsparciem w </a:t>
                      </a:r>
                      <a:r>
                        <a:rPr lang="pl-PL" sz="800" b="1" i="0" u="none" strike="noStrike" dirty="0" smtClean="0">
                          <a:effectLst/>
                          <a:latin typeface="Times New Roman" panose="02020603050405020304" pitchFamily="18" charset="0"/>
                        </a:rPr>
                        <a:t>2012 </a:t>
                      </a:r>
                      <a:r>
                        <a:rPr lang="pl-PL" sz="800" b="1" i="0" u="none" strike="noStrike" dirty="0">
                          <a:effectLst/>
                          <a:latin typeface="Times New Roman" panose="02020603050405020304" pitchFamily="18" charset="0"/>
                        </a:rPr>
                        <a:t>r.</a:t>
                      </a:r>
                    </a:p>
                  </a:txBody>
                  <a:tcPr marL="6699" marR="6699" marT="66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3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800" b="1" i="0" u="none" strike="noStrike" dirty="0">
                          <a:effectLst/>
                          <a:latin typeface="Times New Roman" panose="02020603050405020304" pitchFamily="18" charset="0"/>
                        </a:rPr>
                        <a:t>Wydatki </a:t>
                      </a:r>
                      <a:r>
                        <a:rPr lang="pl-PL" sz="800" b="1" i="0" u="none" strike="noStrike" dirty="0" smtClean="0">
                          <a:effectLst/>
                          <a:latin typeface="Times New Roman" panose="02020603050405020304" pitchFamily="18" charset="0"/>
                        </a:rPr>
                        <a:t>2013</a:t>
                      </a:r>
                      <a:endParaRPr lang="pl-PL" sz="800" b="1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699" marR="6699" marT="66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3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800" b="1" i="0" u="none" strike="noStrike" dirty="0">
                          <a:effectLst/>
                          <a:latin typeface="Times New Roman" panose="02020603050405020304" pitchFamily="18" charset="0"/>
                        </a:rPr>
                        <a:t>Liczba osób objętych wsparciem w </a:t>
                      </a:r>
                      <a:r>
                        <a:rPr lang="pl-PL" sz="800" b="1" i="0" u="none" strike="noStrike" dirty="0" smtClean="0">
                          <a:effectLst/>
                          <a:latin typeface="Times New Roman" panose="02020603050405020304" pitchFamily="18" charset="0"/>
                        </a:rPr>
                        <a:t>2013 </a:t>
                      </a:r>
                      <a:r>
                        <a:rPr lang="pl-PL" sz="800" b="1" i="0" u="none" strike="noStrike" dirty="0">
                          <a:effectLst/>
                          <a:latin typeface="Times New Roman" panose="02020603050405020304" pitchFamily="18" charset="0"/>
                        </a:rPr>
                        <a:t>r.</a:t>
                      </a:r>
                    </a:p>
                  </a:txBody>
                  <a:tcPr marL="6699" marR="6699" marT="66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3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800" b="1" i="0" u="none" strike="noStrike" dirty="0">
                          <a:effectLst/>
                          <a:latin typeface="Times New Roman" panose="02020603050405020304" pitchFamily="18" charset="0"/>
                        </a:rPr>
                        <a:t>Wydatki </a:t>
                      </a:r>
                      <a:r>
                        <a:rPr lang="pl-PL" sz="800" b="1" i="0" u="none" strike="noStrike" dirty="0" smtClean="0">
                          <a:effectLst/>
                          <a:latin typeface="Times New Roman" panose="02020603050405020304" pitchFamily="18" charset="0"/>
                        </a:rPr>
                        <a:t>2014</a:t>
                      </a:r>
                      <a:endParaRPr lang="pl-PL" sz="800" b="1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699" marR="6699" marT="66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3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800" b="1" i="0" u="none" strike="noStrike" dirty="0">
                          <a:effectLst/>
                          <a:latin typeface="Times New Roman" panose="02020603050405020304" pitchFamily="18" charset="0"/>
                        </a:rPr>
                        <a:t>Liczba osób objętych wsparciem w </a:t>
                      </a:r>
                      <a:r>
                        <a:rPr lang="pl-PL" sz="800" b="1" i="0" u="none" strike="noStrike" dirty="0" smtClean="0">
                          <a:effectLst/>
                          <a:latin typeface="Times New Roman" panose="02020603050405020304" pitchFamily="18" charset="0"/>
                        </a:rPr>
                        <a:t>2014 </a:t>
                      </a:r>
                      <a:r>
                        <a:rPr lang="pl-PL" sz="800" b="1" i="0" u="none" strike="noStrike" dirty="0">
                          <a:effectLst/>
                          <a:latin typeface="Times New Roman" panose="02020603050405020304" pitchFamily="18" charset="0"/>
                        </a:rPr>
                        <a:t>r.</a:t>
                      </a:r>
                    </a:p>
                  </a:txBody>
                  <a:tcPr marL="6699" marR="6699" marT="66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3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800" b="1" i="0" u="none" strike="noStrike" dirty="0">
                          <a:effectLst/>
                          <a:latin typeface="Times New Roman" panose="02020603050405020304" pitchFamily="18" charset="0"/>
                        </a:rPr>
                        <a:t>Wydatki </a:t>
                      </a:r>
                      <a:r>
                        <a:rPr lang="pl-PL" sz="800" b="1" i="0" u="none" strike="noStrike" dirty="0" smtClean="0">
                          <a:effectLst/>
                          <a:latin typeface="Times New Roman" panose="02020603050405020304" pitchFamily="18" charset="0"/>
                        </a:rPr>
                        <a:t>2015</a:t>
                      </a:r>
                      <a:endParaRPr lang="pl-PL" sz="800" b="1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699" marR="6699" marT="66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3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800" b="1" i="0" u="none" strike="noStrike" dirty="0">
                          <a:effectLst/>
                          <a:latin typeface="Times New Roman" panose="02020603050405020304" pitchFamily="18" charset="0"/>
                        </a:rPr>
                        <a:t>Liczba osób objętych wsparciem w </a:t>
                      </a:r>
                      <a:r>
                        <a:rPr lang="pl-PL" sz="800" b="1" i="0" u="none" strike="noStrike" dirty="0" smtClean="0">
                          <a:effectLst/>
                          <a:latin typeface="Times New Roman" panose="02020603050405020304" pitchFamily="18" charset="0"/>
                        </a:rPr>
                        <a:t>2015 </a:t>
                      </a:r>
                      <a:r>
                        <a:rPr lang="pl-PL" sz="800" b="1" i="0" u="none" strike="noStrike" dirty="0">
                          <a:effectLst/>
                          <a:latin typeface="Times New Roman" panose="02020603050405020304" pitchFamily="18" charset="0"/>
                        </a:rPr>
                        <a:t>r.</a:t>
                      </a:r>
                    </a:p>
                  </a:txBody>
                  <a:tcPr marL="6699" marR="6699" marT="66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399"/>
                    </a:solidFill>
                  </a:tcPr>
                </a:tc>
              </a:tr>
              <a:tr h="161827">
                <a:tc>
                  <a:txBody>
                    <a:bodyPr/>
                    <a:lstStyle/>
                    <a:p>
                      <a:pPr algn="ctr" fontAlgn="ctr"/>
                      <a:r>
                        <a:rPr lang="pl-PL" sz="800" b="0" i="0" u="none" strike="noStrike">
                          <a:effectLst/>
                          <a:latin typeface="Times New Roman" panose="02020603050405020304" pitchFamily="18" charset="0"/>
                        </a:rPr>
                        <a:t>1.</a:t>
                      </a:r>
                    </a:p>
                  </a:txBody>
                  <a:tcPr marL="6699" marR="6699" marT="66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l-PL" sz="800" b="0" i="0" u="none" strike="noStrike">
                          <a:effectLst/>
                          <a:latin typeface="Times New Roman" panose="02020603050405020304" pitchFamily="18" charset="0"/>
                        </a:rPr>
                        <a:t>Szkolenia</a:t>
                      </a:r>
                    </a:p>
                  </a:txBody>
                  <a:tcPr marL="36000" marR="6699" marT="66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800" b="0" i="0" u="none" strike="noStrike" dirty="0">
                          <a:effectLst/>
                          <a:latin typeface="Times New Roman" panose="02020603050405020304" pitchFamily="18" charset="0"/>
                        </a:rPr>
                        <a:t>245 214,85</a:t>
                      </a:r>
                    </a:p>
                  </a:txBody>
                  <a:tcPr marL="0" marR="36000" marT="66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800" b="0" i="0" u="none" strike="noStrike" dirty="0">
                          <a:effectLst/>
                          <a:latin typeface="Times New Roman" panose="02020603050405020304" pitchFamily="18" charset="0"/>
                        </a:rPr>
                        <a:t>134</a:t>
                      </a:r>
                    </a:p>
                  </a:txBody>
                  <a:tcPr marL="0" marR="36000" marT="66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800" b="0" i="0" u="none" strike="noStrike" dirty="0">
                          <a:effectLst/>
                          <a:latin typeface="Times New Roman" panose="02020603050405020304" pitchFamily="18" charset="0"/>
                        </a:rPr>
                        <a:t>223 054,79</a:t>
                      </a:r>
                    </a:p>
                  </a:txBody>
                  <a:tcPr marL="0" marR="36000" marT="66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800" b="0" i="0" u="none" strike="noStrike" dirty="0">
                          <a:effectLst/>
                          <a:latin typeface="Times New Roman" panose="02020603050405020304" pitchFamily="18" charset="0"/>
                        </a:rPr>
                        <a:t>141</a:t>
                      </a:r>
                    </a:p>
                  </a:txBody>
                  <a:tcPr marL="0" marR="36000" marT="66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800" b="0" i="0" u="none" strike="noStrike" dirty="0">
                          <a:effectLst/>
                          <a:latin typeface="Times New Roman" panose="02020603050405020304" pitchFamily="18" charset="0"/>
                        </a:rPr>
                        <a:t>339 961,49</a:t>
                      </a:r>
                    </a:p>
                  </a:txBody>
                  <a:tcPr marL="0" marR="36000" marT="66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800" b="0" i="0" u="none" strike="noStrike" dirty="0">
                          <a:effectLst/>
                          <a:latin typeface="Times New Roman" panose="02020603050405020304" pitchFamily="18" charset="0"/>
                        </a:rPr>
                        <a:t>142</a:t>
                      </a:r>
                    </a:p>
                  </a:txBody>
                  <a:tcPr marL="0" marR="36000" marT="66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800" b="0" i="0" u="none" strike="noStrike" dirty="0" smtClean="0">
                          <a:effectLst/>
                          <a:latin typeface="Times New Roman" panose="02020603050405020304" pitchFamily="18" charset="0"/>
                        </a:rPr>
                        <a:t>133 818,02</a:t>
                      </a:r>
                      <a:endParaRPr lang="pl-PL" sz="8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36000" marT="66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800" b="0" i="0" u="none" strike="noStrike" dirty="0" smtClean="0">
                          <a:effectLst/>
                          <a:latin typeface="Times New Roman" panose="02020603050405020304" pitchFamily="18" charset="0"/>
                        </a:rPr>
                        <a:t>67</a:t>
                      </a:r>
                      <a:endParaRPr lang="pl-PL" sz="8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36000" marT="66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1827">
                <a:tc>
                  <a:txBody>
                    <a:bodyPr/>
                    <a:lstStyle/>
                    <a:p>
                      <a:pPr algn="ctr" fontAlgn="ctr"/>
                      <a:r>
                        <a:rPr lang="pl-PL" sz="800" b="0" i="0" u="none" strike="noStrike">
                          <a:effectLst/>
                          <a:latin typeface="Times New Roman" panose="02020603050405020304" pitchFamily="18" charset="0"/>
                        </a:rPr>
                        <a:t>2.</a:t>
                      </a:r>
                    </a:p>
                  </a:txBody>
                  <a:tcPr marL="6699" marR="6699" marT="66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l-PL" sz="800" b="0" i="0" u="none" strike="noStrike">
                          <a:effectLst/>
                          <a:latin typeface="Times New Roman" panose="02020603050405020304" pitchFamily="18" charset="0"/>
                        </a:rPr>
                        <a:t>Prace interwencyjne</a:t>
                      </a:r>
                    </a:p>
                  </a:txBody>
                  <a:tcPr marL="36000" marR="6699" marT="66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800" b="0" i="0" u="none" strike="noStrike" dirty="0">
                          <a:effectLst/>
                          <a:latin typeface="Times New Roman" panose="02020603050405020304" pitchFamily="18" charset="0"/>
                        </a:rPr>
                        <a:t>146 310,35</a:t>
                      </a:r>
                    </a:p>
                  </a:txBody>
                  <a:tcPr marL="0" marR="36000" marT="66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800" b="0" i="0" u="none" strike="noStrike" dirty="0">
                          <a:effectLst/>
                          <a:latin typeface="Times New Roman" panose="02020603050405020304" pitchFamily="18" charset="0"/>
                        </a:rPr>
                        <a:t>64</a:t>
                      </a:r>
                    </a:p>
                  </a:txBody>
                  <a:tcPr marL="0" marR="36000" marT="66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800" b="0" i="0" u="none" strike="noStrike" dirty="0">
                          <a:effectLst/>
                          <a:latin typeface="Times New Roman" panose="02020603050405020304" pitchFamily="18" charset="0"/>
                        </a:rPr>
                        <a:t>536 679,25</a:t>
                      </a:r>
                    </a:p>
                  </a:txBody>
                  <a:tcPr marL="0" marR="36000" marT="66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800" b="0" i="0" u="none" strike="noStrike" dirty="0">
                          <a:effectLst/>
                          <a:latin typeface="Times New Roman" panose="02020603050405020304" pitchFamily="18" charset="0"/>
                        </a:rPr>
                        <a:t>141</a:t>
                      </a:r>
                    </a:p>
                  </a:txBody>
                  <a:tcPr marL="0" marR="36000" marT="66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800" b="0" i="0" u="none" strike="noStrike" dirty="0">
                          <a:effectLst/>
                          <a:latin typeface="Times New Roman" panose="02020603050405020304" pitchFamily="18" charset="0"/>
                        </a:rPr>
                        <a:t>725 109,96</a:t>
                      </a:r>
                    </a:p>
                  </a:txBody>
                  <a:tcPr marL="0" marR="36000" marT="66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800" b="0" i="0" u="none" strike="noStrike" dirty="0">
                          <a:effectLst/>
                          <a:latin typeface="Times New Roman" panose="02020603050405020304" pitchFamily="18" charset="0"/>
                        </a:rPr>
                        <a:t>211</a:t>
                      </a:r>
                    </a:p>
                  </a:txBody>
                  <a:tcPr marL="0" marR="36000" marT="66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800" b="1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</a:rPr>
                        <a:t>850 531,72</a:t>
                      </a:r>
                      <a:endParaRPr lang="pl-PL" sz="800" b="1" i="0" u="none" strike="noStrike" dirty="0">
                        <a:solidFill>
                          <a:srgbClr val="00B05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36000" marT="66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800" b="0" i="0" u="none" strike="noStrike" dirty="0" smtClean="0">
                          <a:effectLst/>
                          <a:latin typeface="Times New Roman" panose="02020603050405020304" pitchFamily="18" charset="0"/>
                        </a:rPr>
                        <a:t>224</a:t>
                      </a:r>
                      <a:endParaRPr lang="pl-PL" sz="8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36000" marT="66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1827">
                <a:tc>
                  <a:txBody>
                    <a:bodyPr/>
                    <a:lstStyle/>
                    <a:p>
                      <a:pPr algn="ctr" fontAlgn="ctr"/>
                      <a:r>
                        <a:rPr lang="pl-PL" sz="800" b="0" i="0" u="none" strike="noStrike">
                          <a:effectLst/>
                          <a:latin typeface="Times New Roman" panose="02020603050405020304" pitchFamily="18" charset="0"/>
                        </a:rPr>
                        <a:t>3.</a:t>
                      </a:r>
                    </a:p>
                  </a:txBody>
                  <a:tcPr marL="6699" marR="6699" marT="66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l-PL" sz="800" b="0" i="0" u="none" strike="noStrike">
                          <a:effectLst/>
                          <a:latin typeface="Times New Roman" panose="02020603050405020304" pitchFamily="18" charset="0"/>
                        </a:rPr>
                        <a:t>Roboty publiczne</a:t>
                      </a:r>
                    </a:p>
                  </a:txBody>
                  <a:tcPr marL="36000" marR="6699" marT="66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800" b="0" i="0" u="none" strike="noStrike" dirty="0">
                          <a:effectLst/>
                          <a:latin typeface="Times New Roman" panose="02020603050405020304" pitchFamily="18" charset="0"/>
                        </a:rPr>
                        <a:t>1 598 209,10</a:t>
                      </a:r>
                    </a:p>
                  </a:txBody>
                  <a:tcPr marL="0" marR="36000" marT="66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800" b="0" i="0" u="none" strike="noStrike" dirty="0">
                          <a:effectLst/>
                          <a:latin typeface="Times New Roman" panose="02020603050405020304" pitchFamily="18" charset="0"/>
                        </a:rPr>
                        <a:t>311</a:t>
                      </a:r>
                    </a:p>
                  </a:txBody>
                  <a:tcPr marL="0" marR="36000" marT="66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800" b="0" i="0" u="none" strike="noStrike" dirty="0">
                          <a:effectLst/>
                          <a:latin typeface="Times New Roman" panose="02020603050405020304" pitchFamily="18" charset="0"/>
                        </a:rPr>
                        <a:t>2 039 533,02</a:t>
                      </a:r>
                    </a:p>
                  </a:txBody>
                  <a:tcPr marL="0" marR="36000" marT="66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800" b="0" i="0" u="none" strike="noStrike" dirty="0">
                          <a:effectLst/>
                          <a:latin typeface="Times New Roman" panose="02020603050405020304" pitchFamily="18" charset="0"/>
                        </a:rPr>
                        <a:t>399</a:t>
                      </a:r>
                    </a:p>
                  </a:txBody>
                  <a:tcPr marL="0" marR="36000" marT="66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800" b="0" i="0" u="none" strike="noStrike">
                          <a:effectLst/>
                          <a:latin typeface="Times New Roman" panose="02020603050405020304" pitchFamily="18" charset="0"/>
                        </a:rPr>
                        <a:t>1 472 901,91</a:t>
                      </a:r>
                    </a:p>
                  </a:txBody>
                  <a:tcPr marL="0" marR="36000" marT="66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800" b="0" i="0" u="none" strike="noStrike" dirty="0">
                          <a:effectLst/>
                          <a:latin typeface="Times New Roman" panose="02020603050405020304" pitchFamily="18" charset="0"/>
                        </a:rPr>
                        <a:t>280</a:t>
                      </a:r>
                    </a:p>
                  </a:txBody>
                  <a:tcPr marL="0" marR="36000" marT="66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800" b="1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</a:rPr>
                        <a:t>2 766369,15</a:t>
                      </a:r>
                      <a:endParaRPr lang="pl-PL" sz="800" b="1" i="0" u="none" strike="noStrike" dirty="0">
                        <a:solidFill>
                          <a:srgbClr val="00B05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36000" marT="66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800" b="0" i="0" u="none" strike="noStrike" dirty="0" smtClean="0">
                          <a:effectLst/>
                          <a:latin typeface="Times New Roman" panose="02020603050405020304" pitchFamily="18" charset="0"/>
                        </a:rPr>
                        <a:t>426</a:t>
                      </a:r>
                      <a:endParaRPr lang="pl-PL" sz="8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36000" marT="66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1827">
                <a:tc>
                  <a:txBody>
                    <a:bodyPr/>
                    <a:lstStyle/>
                    <a:p>
                      <a:pPr algn="ctr" fontAlgn="ctr"/>
                      <a:r>
                        <a:rPr lang="pl-PL" sz="800" b="0" i="0" u="none" strike="noStrike">
                          <a:effectLst/>
                          <a:latin typeface="Times New Roman" panose="02020603050405020304" pitchFamily="18" charset="0"/>
                        </a:rPr>
                        <a:t>4.</a:t>
                      </a:r>
                    </a:p>
                  </a:txBody>
                  <a:tcPr marL="6699" marR="6699" marT="66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l-PL" sz="800" b="0" i="0" u="none" strike="noStrike">
                          <a:effectLst/>
                          <a:latin typeface="Times New Roman" panose="02020603050405020304" pitchFamily="18" charset="0"/>
                        </a:rPr>
                        <a:t>Staże</a:t>
                      </a:r>
                    </a:p>
                  </a:txBody>
                  <a:tcPr marL="36000" marR="6699" marT="66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800" b="0" i="0" u="none" strike="noStrike">
                          <a:effectLst/>
                          <a:latin typeface="Times New Roman" panose="02020603050405020304" pitchFamily="18" charset="0"/>
                        </a:rPr>
                        <a:t>2 795 155,45</a:t>
                      </a:r>
                    </a:p>
                  </a:txBody>
                  <a:tcPr marL="0" marR="36000" marT="66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800" b="0" i="0" u="none" strike="noStrike" dirty="0">
                          <a:effectLst/>
                          <a:latin typeface="Times New Roman" panose="02020603050405020304" pitchFamily="18" charset="0"/>
                        </a:rPr>
                        <a:t>640</a:t>
                      </a:r>
                    </a:p>
                  </a:txBody>
                  <a:tcPr marL="0" marR="36000" marT="66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800" b="0" i="0" u="none" strike="noStrike">
                          <a:effectLst/>
                          <a:latin typeface="Times New Roman" panose="02020603050405020304" pitchFamily="18" charset="0"/>
                        </a:rPr>
                        <a:t>4 199 003,73</a:t>
                      </a:r>
                    </a:p>
                  </a:txBody>
                  <a:tcPr marL="0" marR="36000" marT="66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800" b="0" i="0" u="none" strike="noStrike" dirty="0">
                          <a:effectLst/>
                          <a:latin typeface="Times New Roman" panose="02020603050405020304" pitchFamily="18" charset="0"/>
                        </a:rPr>
                        <a:t>944</a:t>
                      </a:r>
                    </a:p>
                  </a:txBody>
                  <a:tcPr marL="0" marR="36000" marT="66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800" b="0" i="0" u="none" strike="noStrike">
                          <a:effectLst/>
                          <a:latin typeface="Times New Roman" panose="02020603050405020304" pitchFamily="18" charset="0"/>
                        </a:rPr>
                        <a:t>4 326 373,64</a:t>
                      </a:r>
                    </a:p>
                  </a:txBody>
                  <a:tcPr marL="0" marR="36000" marT="66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800" b="0" i="0" u="none" strike="noStrike" dirty="0">
                          <a:effectLst/>
                          <a:latin typeface="Times New Roman" panose="02020603050405020304" pitchFamily="18" charset="0"/>
                        </a:rPr>
                        <a:t>927</a:t>
                      </a:r>
                    </a:p>
                  </a:txBody>
                  <a:tcPr marL="0" marR="36000" marT="66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800" b="1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</a:rPr>
                        <a:t>3 345 538,21</a:t>
                      </a:r>
                      <a:endParaRPr lang="pl-PL" sz="800" b="1" i="0" u="none" strike="noStrike" dirty="0">
                        <a:solidFill>
                          <a:srgbClr val="00B05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36000" marT="66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800" b="0" i="0" u="none" strike="noStrike" dirty="0" smtClean="0">
                          <a:effectLst/>
                          <a:latin typeface="Times New Roman" panose="02020603050405020304" pitchFamily="18" charset="0"/>
                        </a:rPr>
                        <a:t>836</a:t>
                      </a:r>
                      <a:endParaRPr lang="pl-PL" sz="8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36000" marT="66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1827">
                <a:tc>
                  <a:txBody>
                    <a:bodyPr/>
                    <a:lstStyle/>
                    <a:p>
                      <a:pPr algn="ctr" fontAlgn="ctr"/>
                      <a:r>
                        <a:rPr lang="pl-PL" sz="800" b="0" i="0" u="none" strike="noStrike">
                          <a:effectLst/>
                          <a:latin typeface="Times New Roman" panose="02020603050405020304" pitchFamily="18" charset="0"/>
                        </a:rPr>
                        <a:t>5.</a:t>
                      </a:r>
                    </a:p>
                  </a:txBody>
                  <a:tcPr marL="6699" marR="6699" marT="66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l-PL" sz="800" b="0" i="0" u="none" strike="noStrike" dirty="0">
                          <a:effectLst/>
                          <a:latin typeface="Times New Roman" panose="02020603050405020304" pitchFamily="18" charset="0"/>
                        </a:rPr>
                        <a:t>Stypendia dla kontynuujących naukę</a:t>
                      </a:r>
                    </a:p>
                  </a:txBody>
                  <a:tcPr marL="36000" marR="6699" marT="66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800" b="0" i="0" u="none" strike="noStrike">
                          <a:effectLst/>
                          <a:latin typeface="Times New Roman" panose="02020603050405020304" pitchFamily="18" charset="0"/>
                        </a:rPr>
                        <a:t>13 998,90</a:t>
                      </a:r>
                    </a:p>
                  </a:txBody>
                  <a:tcPr marL="0" marR="36000" marT="66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800" b="0" i="0" u="none" strike="noStrike" dirty="0">
                          <a:effectLst/>
                          <a:latin typeface="Times New Roman" panose="02020603050405020304" pitchFamily="18" charset="0"/>
                        </a:rPr>
                        <a:t>4</a:t>
                      </a:r>
                    </a:p>
                  </a:txBody>
                  <a:tcPr marL="0" marR="36000" marT="66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800" b="0" i="0" u="none" strike="noStrike">
                          <a:effectLst/>
                          <a:latin typeface="Times New Roman" panose="02020603050405020304" pitchFamily="18" charset="0"/>
                        </a:rPr>
                        <a:t>0,00</a:t>
                      </a:r>
                    </a:p>
                  </a:txBody>
                  <a:tcPr marL="0" marR="36000" marT="66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800" b="0" i="0" u="none" strike="noStrike" dirty="0"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</a:p>
                  </a:txBody>
                  <a:tcPr marL="0" marR="36000" marT="66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800" b="0" i="0" u="none" strike="noStrike">
                          <a:effectLst/>
                          <a:latin typeface="Times New Roman" panose="02020603050405020304" pitchFamily="18" charset="0"/>
                        </a:rPr>
                        <a:t>6 423,20</a:t>
                      </a:r>
                    </a:p>
                  </a:txBody>
                  <a:tcPr marL="0" marR="36000" marT="66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800" b="0" i="0" u="none" strike="noStrike" dirty="0"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0" marR="36000" marT="66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800" b="0" i="0" u="none" strike="noStrike" dirty="0" smtClean="0">
                          <a:effectLst/>
                          <a:latin typeface="Times New Roman" panose="02020603050405020304" pitchFamily="18" charset="0"/>
                        </a:rPr>
                        <a:t>0,00</a:t>
                      </a:r>
                      <a:endParaRPr lang="pl-PL" sz="8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36000" marT="66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800" b="0" i="0" u="none" strike="noStrike" dirty="0" smtClean="0"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  <a:endParaRPr lang="pl-PL" sz="8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36000" marT="66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652">
                <a:tc>
                  <a:txBody>
                    <a:bodyPr/>
                    <a:lstStyle/>
                    <a:p>
                      <a:pPr algn="ctr" fontAlgn="ctr"/>
                      <a:r>
                        <a:rPr lang="pl-PL" sz="800" b="0" i="0" u="none" strike="noStrike" dirty="0">
                          <a:effectLst/>
                          <a:latin typeface="Times New Roman" panose="02020603050405020304" pitchFamily="18" charset="0"/>
                        </a:rPr>
                        <a:t>6.</a:t>
                      </a:r>
                    </a:p>
                  </a:txBody>
                  <a:tcPr marL="6699" marR="6699" marT="66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l-PL" sz="800" b="0" i="0" u="none" strike="noStrike" dirty="0">
                          <a:effectLst/>
                          <a:latin typeface="Times New Roman" panose="02020603050405020304" pitchFamily="18" charset="0"/>
                        </a:rPr>
                        <a:t>Przyznanie bezrobotnemu środków na podjęcie działalności gospodarczej                               </a:t>
                      </a:r>
                    </a:p>
                  </a:txBody>
                  <a:tcPr marL="36000" marR="6699" marT="66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800" b="0" i="0" u="none" strike="noStrike" dirty="0">
                          <a:effectLst/>
                          <a:latin typeface="Times New Roman" panose="02020603050405020304" pitchFamily="18" charset="0"/>
                        </a:rPr>
                        <a:t>1 085 496,47</a:t>
                      </a:r>
                    </a:p>
                  </a:txBody>
                  <a:tcPr marL="0" marR="36000" marT="66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800" b="0" i="0" u="none" strike="noStrike" dirty="0">
                          <a:effectLst/>
                          <a:latin typeface="Times New Roman" panose="02020603050405020304" pitchFamily="18" charset="0"/>
                        </a:rPr>
                        <a:t>59</a:t>
                      </a:r>
                    </a:p>
                  </a:txBody>
                  <a:tcPr marL="0" marR="36000" marT="66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800" b="0" i="0" u="none" strike="noStrike" dirty="0">
                          <a:effectLst/>
                          <a:latin typeface="Times New Roman" panose="02020603050405020304" pitchFamily="18" charset="0"/>
                        </a:rPr>
                        <a:t>1 307 018,87</a:t>
                      </a:r>
                    </a:p>
                  </a:txBody>
                  <a:tcPr marL="0" marR="36000" marT="66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800" b="0" i="0" u="none" strike="noStrike" dirty="0">
                          <a:effectLst/>
                          <a:latin typeface="Times New Roman" panose="02020603050405020304" pitchFamily="18" charset="0"/>
                        </a:rPr>
                        <a:t>72</a:t>
                      </a:r>
                    </a:p>
                  </a:txBody>
                  <a:tcPr marL="0" marR="36000" marT="66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800" b="0" i="0" u="none" strike="noStrike" dirty="0">
                          <a:effectLst/>
                          <a:latin typeface="Times New Roman" panose="02020603050405020304" pitchFamily="18" charset="0"/>
                        </a:rPr>
                        <a:t>1 169 634,94</a:t>
                      </a:r>
                    </a:p>
                  </a:txBody>
                  <a:tcPr marL="0" marR="36000" marT="66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800" b="0" i="0" u="none" strike="noStrike" dirty="0">
                          <a:effectLst/>
                          <a:latin typeface="Times New Roman" panose="02020603050405020304" pitchFamily="18" charset="0"/>
                        </a:rPr>
                        <a:t>62</a:t>
                      </a:r>
                    </a:p>
                  </a:txBody>
                  <a:tcPr marL="0" marR="36000" marT="66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800" b="1" i="0" u="none" strike="noStrike" dirty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</a:rPr>
                        <a:t>1 </a:t>
                      </a:r>
                      <a:r>
                        <a:rPr lang="pl-PL" sz="800" b="1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</a:rPr>
                        <a:t>100 131,75</a:t>
                      </a:r>
                      <a:endParaRPr lang="pl-PL" sz="800" b="1" i="0" u="none" strike="noStrike" dirty="0">
                        <a:solidFill>
                          <a:srgbClr val="00B05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36000" marT="66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800" b="0" i="0" u="none" strike="noStrike" dirty="0" smtClean="0">
                          <a:effectLst/>
                          <a:latin typeface="Times New Roman" panose="02020603050405020304" pitchFamily="18" charset="0"/>
                        </a:rPr>
                        <a:t>57</a:t>
                      </a:r>
                      <a:endParaRPr lang="pl-PL" sz="8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36000" marT="66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23652">
                <a:tc>
                  <a:txBody>
                    <a:bodyPr/>
                    <a:lstStyle/>
                    <a:p>
                      <a:pPr algn="ctr" fontAlgn="ctr"/>
                      <a:r>
                        <a:rPr lang="pl-PL" sz="800" b="0" i="0" u="none" strike="noStrike" dirty="0">
                          <a:effectLst/>
                          <a:latin typeface="Times New Roman" panose="02020603050405020304" pitchFamily="18" charset="0"/>
                        </a:rPr>
                        <a:t>7.</a:t>
                      </a:r>
                    </a:p>
                  </a:txBody>
                  <a:tcPr marL="6699" marR="6699" marT="66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l-PL" sz="800" b="0" i="0" u="none" strike="noStrike" dirty="0">
                          <a:effectLst/>
                          <a:latin typeface="Times New Roman" panose="02020603050405020304" pitchFamily="18" charset="0"/>
                        </a:rPr>
                        <a:t>Refundacja kosztów wyposażenia i doposażenia stanowiska pracy                    </a:t>
                      </a:r>
                    </a:p>
                  </a:txBody>
                  <a:tcPr marL="36000" marR="6699" marT="66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800" b="0" i="0" u="none" strike="noStrike" dirty="0">
                          <a:effectLst/>
                          <a:latin typeface="Times New Roman" panose="02020603050405020304" pitchFamily="18" charset="0"/>
                        </a:rPr>
                        <a:t>430 244,61</a:t>
                      </a:r>
                    </a:p>
                  </a:txBody>
                  <a:tcPr marL="0" marR="36000" marT="66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800" b="0" i="0" u="none" strike="noStrike" dirty="0">
                          <a:effectLst/>
                          <a:latin typeface="Times New Roman" panose="02020603050405020304" pitchFamily="18" charset="0"/>
                        </a:rPr>
                        <a:t>23</a:t>
                      </a:r>
                    </a:p>
                  </a:txBody>
                  <a:tcPr marL="0" marR="36000" marT="66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800" b="0" i="0" u="none" strike="noStrike" dirty="0">
                          <a:effectLst/>
                          <a:latin typeface="Times New Roman" panose="02020603050405020304" pitchFamily="18" charset="0"/>
                        </a:rPr>
                        <a:t>379 247,70</a:t>
                      </a:r>
                    </a:p>
                  </a:txBody>
                  <a:tcPr marL="0" marR="36000" marT="66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800" b="0" i="0" u="none" strike="noStrike" dirty="0">
                          <a:effectLst/>
                          <a:latin typeface="Times New Roman" panose="02020603050405020304" pitchFamily="18" charset="0"/>
                        </a:rPr>
                        <a:t>21</a:t>
                      </a:r>
                    </a:p>
                  </a:txBody>
                  <a:tcPr marL="0" marR="36000" marT="66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800" b="0" i="0" u="none" strike="noStrike" dirty="0">
                          <a:effectLst/>
                          <a:latin typeface="Times New Roman" panose="02020603050405020304" pitchFamily="18" charset="0"/>
                        </a:rPr>
                        <a:t>599 600,00</a:t>
                      </a:r>
                    </a:p>
                  </a:txBody>
                  <a:tcPr marL="0" marR="36000" marT="66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800" b="0" i="0" u="none" strike="noStrike" dirty="0">
                          <a:effectLst/>
                          <a:latin typeface="Times New Roman" panose="02020603050405020304" pitchFamily="18" charset="0"/>
                        </a:rPr>
                        <a:t>30</a:t>
                      </a:r>
                    </a:p>
                  </a:txBody>
                  <a:tcPr marL="0" marR="36000" marT="66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800" b="1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</a:rPr>
                        <a:t>463 400,00</a:t>
                      </a:r>
                      <a:endParaRPr lang="pl-PL" sz="800" b="1" i="0" u="none" strike="noStrike" dirty="0">
                        <a:solidFill>
                          <a:srgbClr val="00B05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36000" marT="66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800" b="0" i="0" u="none" strike="noStrike" dirty="0" smtClean="0">
                          <a:effectLst/>
                          <a:latin typeface="Times New Roman" panose="02020603050405020304" pitchFamily="18" charset="0"/>
                        </a:rPr>
                        <a:t>24</a:t>
                      </a:r>
                      <a:endParaRPr lang="pl-PL" sz="8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36000" marT="66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61827">
                <a:tc>
                  <a:txBody>
                    <a:bodyPr/>
                    <a:lstStyle/>
                    <a:p>
                      <a:pPr algn="ctr" fontAlgn="ctr"/>
                      <a:r>
                        <a:rPr lang="pl-PL" sz="800" b="0" i="0" u="none" strike="noStrike">
                          <a:effectLst/>
                          <a:latin typeface="Times New Roman" panose="02020603050405020304" pitchFamily="18" charset="0"/>
                        </a:rPr>
                        <a:t>8.</a:t>
                      </a:r>
                    </a:p>
                  </a:txBody>
                  <a:tcPr marL="6699" marR="6699" marT="66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l-PL" sz="800" b="0" i="0" u="none" strike="noStrike">
                          <a:effectLst/>
                          <a:latin typeface="Times New Roman" panose="02020603050405020304" pitchFamily="18" charset="0"/>
                        </a:rPr>
                        <a:t>Prace społecznie użyteczne</a:t>
                      </a:r>
                    </a:p>
                  </a:txBody>
                  <a:tcPr marL="36000" marR="6699" marT="66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800" b="0" i="0" u="none" strike="noStrike">
                          <a:effectLst/>
                          <a:latin typeface="Times New Roman" panose="02020603050405020304" pitchFamily="18" charset="0"/>
                        </a:rPr>
                        <a:t>121 937,28</a:t>
                      </a:r>
                    </a:p>
                  </a:txBody>
                  <a:tcPr marL="0" marR="36000" marT="66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800" b="0" i="0" u="none" strike="noStrike" dirty="0">
                          <a:effectLst/>
                          <a:latin typeface="Times New Roman" panose="02020603050405020304" pitchFamily="18" charset="0"/>
                        </a:rPr>
                        <a:t>160</a:t>
                      </a:r>
                    </a:p>
                  </a:txBody>
                  <a:tcPr marL="0" marR="36000" marT="66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800" b="0" i="0" u="none" strike="noStrike">
                          <a:effectLst/>
                          <a:latin typeface="Times New Roman" panose="02020603050405020304" pitchFamily="18" charset="0"/>
                        </a:rPr>
                        <a:t>123 537,88</a:t>
                      </a:r>
                    </a:p>
                  </a:txBody>
                  <a:tcPr marL="0" marR="36000" marT="66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800" b="0" i="0" u="none" strike="noStrike" dirty="0">
                          <a:effectLst/>
                          <a:latin typeface="Times New Roman" panose="02020603050405020304" pitchFamily="18" charset="0"/>
                        </a:rPr>
                        <a:t>167</a:t>
                      </a:r>
                    </a:p>
                  </a:txBody>
                  <a:tcPr marL="0" marR="36000" marT="66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800" b="0" i="0" u="none" strike="noStrike">
                          <a:effectLst/>
                          <a:latin typeface="Times New Roman" panose="02020603050405020304" pitchFamily="18" charset="0"/>
                        </a:rPr>
                        <a:t>125 907,03</a:t>
                      </a:r>
                    </a:p>
                  </a:txBody>
                  <a:tcPr marL="0" marR="36000" marT="66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800" b="0" i="0" u="none" strike="noStrike" dirty="0">
                          <a:effectLst/>
                          <a:latin typeface="Times New Roman" panose="02020603050405020304" pitchFamily="18" charset="0"/>
                        </a:rPr>
                        <a:t>151</a:t>
                      </a:r>
                    </a:p>
                  </a:txBody>
                  <a:tcPr marL="0" marR="36000" marT="66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800" b="0" i="0" u="none" strike="noStrike" dirty="0" smtClean="0">
                          <a:effectLst/>
                          <a:latin typeface="Times New Roman" panose="02020603050405020304" pitchFamily="18" charset="0"/>
                        </a:rPr>
                        <a:t>131 224,86</a:t>
                      </a:r>
                      <a:endParaRPr lang="pl-PL" sz="8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36000" marT="66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800" b="0" i="0" u="none" strike="noStrike" dirty="0" smtClean="0">
                          <a:effectLst/>
                          <a:latin typeface="Times New Roman" panose="02020603050405020304" pitchFamily="18" charset="0"/>
                        </a:rPr>
                        <a:t>178</a:t>
                      </a:r>
                      <a:endParaRPr lang="pl-PL" sz="8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36000" marT="66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652">
                <a:tc>
                  <a:txBody>
                    <a:bodyPr/>
                    <a:lstStyle/>
                    <a:p>
                      <a:pPr algn="ctr" fontAlgn="ctr"/>
                      <a:r>
                        <a:rPr lang="pl-PL" sz="800" b="0" i="0" u="none" strike="noStrike">
                          <a:effectLst/>
                          <a:latin typeface="Times New Roman" panose="02020603050405020304" pitchFamily="18" charset="0"/>
                        </a:rPr>
                        <a:t>9.</a:t>
                      </a:r>
                    </a:p>
                  </a:txBody>
                  <a:tcPr marL="6699" marR="6699" marT="66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l-PL" sz="800" b="0" i="0" u="none" strike="noStrike">
                          <a:effectLst/>
                          <a:latin typeface="Times New Roman" panose="02020603050405020304" pitchFamily="18" charset="0"/>
                        </a:rPr>
                        <a:t>Zwrot kosztów dojazdu i zakwaterowania</a:t>
                      </a:r>
                    </a:p>
                  </a:txBody>
                  <a:tcPr marL="36000" marR="6699" marT="66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800" b="0" i="0" u="none" strike="noStrike">
                          <a:effectLst/>
                          <a:latin typeface="Times New Roman" panose="02020603050405020304" pitchFamily="18" charset="0"/>
                        </a:rPr>
                        <a:t>49 572,49</a:t>
                      </a:r>
                    </a:p>
                  </a:txBody>
                  <a:tcPr marL="0" marR="36000" marT="66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800" b="0" i="0" u="none" strike="noStrike" dirty="0">
                          <a:effectLst/>
                          <a:latin typeface="Times New Roman" panose="02020603050405020304" pitchFamily="18" charset="0"/>
                        </a:rPr>
                        <a:t>106</a:t>
                      </a:r>
                    </a:p>
                  </a:txBody>
                  <a:tcPr marL="0" marR="36000" marT="66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800" b="0" i="0" u="none" strike="noStrike">
                          <a:effectLst/>
                          <a:latin typeface="Times New Roman" panose="02020603050405020304" pitchFamily="18" charset="0"/>
                        </a:rPr>
                        <a:t>92 875,84</a:t>
                      </a:r>
                    </a:p>
                  </a:txBody>
                  <a:tcPr marL="0" marR="36000" marT="66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800" b="0" i="0" u="none" strike="noStrike" dirty="0">
                          <a:effectLst/>
                          <a:latin typeface="Times New Roman" panose="02020603050405020304" pitchFamily="18" charset="0"/>
                        </a:rPr>
                        <a:t>232</a:t>
                      </a:r>
                    </a:p>
                  </a:txBody>
                  <a:tcPr marL="0" marR="36000" marT="66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800" b="0" i="0" u="none" strike="noStrike">
                          <a:effectLst/>
                          <a:latin typeface="Times New Roman" panose="02020603050405020304" pitchFamily="18" charset="0"/>
                        </a:rPr>
                        <a:t>84 175,40</a:t>
                      </a:r>
                    </a:p>
                  </a:txBody>
                  <a:tcPr marL="0" marR="36000" marT="66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800" b="0" i="0" u="none" strike="noStrike" dirty="0">
                          <a:effectLst/>
                          <a:latin typeface="Times New Roman" panose="02020603050405020304" pitchFamily="18" charset="0"/>
                        </a:rPr>
                        <a:t>235</a:t>
                      </a:r>
                    </a:p>
                  </a:txBody>
                  <a:tcPr marL="0" marR="36000" marT="66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800" b="0" i="0" u="none" strike="noStrike" dirty="0" smtClean="0">
                          <a:effectLst/>
                          <a:latin typeface="Times New Roman" panose="02020603050405020304" pitchFamily="18" charset="0"/>
                        </a:rPr>
                        <a:t>94 087,17</a:t>
                      </a:r>
                      <a:endParaRPr lang="pl-PL" sz="8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36000" marT="66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800" b="0" i="0" u="none" strike="noStrike" dirty="0" smtClean="0">
                          <a:effectLst/>
                          <a:latin typeface="Times New Roman" panose="02020603050405020304" pitchFamily="18" charset="0"/>
                        </a:rPr>
                        <a:t>226</a:t>
                      </a:r>
                      <a:endParaRPr lang="pl-PL" sz="8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36000" marT="66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1827">
                <a:tc>
                  <a:txBody>
                    <a:bodyPr/>
                    <a:lstStyle/>
                    <a:p>
                      <a:pPr algn="ctr" fontAlgn="ctr"/>
                      <a:r>
                        <a:rPr lang="pl-PL" sz="800" b="0" i="0" u="none" strike="noStrike">
                          <a:effectLst/>
                          <a:latin typeface="Times New Roman" panose="02020603050405020304" pitchFamily="18" charset="0"/>
                        </a:rPr>
                        <a:t>10.</a:t>
                      </a:r>
                    </a:p>
                  </a:txBody>
                  <a:tcPr marL="6699" marR="6699" marT="66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l-PL" sz="800" b="0" i="0" u="none" strike="noStrike">
                          <a:effectLst/>
                          <a:latin typeface="Times New Roman" panose="02020603050405020304" pitchFamily="18" charset="0"/>
                        </a:rPr>
                        <a:t>Przygotowanie zawodowe dorosłych</a:t>
                      </a:r>
                    </a:p>
                  </a:txBody>
                  <a:tcPr marL="36000" marR="6699" marT="66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800" b="0" i="0" u="none" strike="noStrike">
                          <a:effectLst/>
                          <a:latin typeface="Times New Roman" panose="02020603050405020304" pitchFamily="18" charset="0"/>
                        </a:rPr>
                        <a:t>79 787,30</a:t>
                      </a:r>
                    </a:p>
                  </a:txBody>
                  <a:tcPr marL="0" marR="36000" marT="66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800" b="0" i="0" u="none" strike="noStrike" dirty="0">
                          <a:effectLst/>
                          <a:latin typeface="Times New Roman" panose="02020603050405020304" pitchFamily="18" charset="0"/>
                        </a:rPr>
                        <a:t>8</a:t>
                      </a:r>
                    </a:p>
                  </a:txBody>
                  <a:tcPr marL="0" marR="36000" marT="66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800" b="0" i="0" u="none" strike="noStrike">
                          <a:effectLst/>
                          <a:latin typeface="Times New Roman" panose="02020603050405020304" pitchFamily="18" charset="0"/>
                        </a:rPr>
                        <a:t>90 615,57</a:t>
                      </a:r>
                    </a:p>
                  </a:txBody>
                  <a:tcPr marL="0" marR="36000" marT="66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800" b="0" i="0" u="none" strike="noStrike" dirty="0">
                          <a:effectLst/>
                          <a:latin typeface="Times New Roman" panose="02020603050405020304" pitchFamily="18" charset="0"/>
                        </a:rPr>
                        <a:t>8</a:t>
                      </a:r>
                    </a:p>
                  </a:txBody>
                  <a:tcPr marL="0" marR="36000" marT="66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800" b="0" i="0" u="none" strike="noStrike">
                          <a:effectLst/>
                          <a:latin typeface="Times New Roman" panose="02020603050405020304" pitchFamily="18" charset="0"/>
                        </a:rPr>
                        <a:t>0,00</a:t>
                      </a:r>
                    </a:p>
                  </a:txBody>
                  <a:tcPr marL="0" marR="36000" marT="66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800" b="0" i="0" u="none" strike="noStrike" dirty="0"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</a:p>
                  </a:txBody>
                  <a:tcPr marL="0" marR="36000" marT="66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800" b="0" i="0" u="none" strike="noStrike" dirty="0">
                          <a:effectLst/>
                          <a:latin typeface="Times New Roman" panose="02020603050405020304" pitchFamily="18" charset="0"/>
                        </a:rPr>
                        <a:t>0,00</a:t>
                      </a:r>
                    </a:p>
                  </a:txBody>
                  <a:tcPr marL="0" marR="36000" marT="66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800" b="0" i="0" u="none" strike="noStrike" dirty="0"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</a:p>
                  </a:txBody>
                  <a:tcPr marL="0" marR="36000" marT="66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1827">
                <a:tc>
                  <a:txBody>
                    <a:bodyPr/>
                    <a:lstStyle/>
                    <a:p>
                      <a:pPr algn="ctr" fontAlgn="ctr"/>
                      <a:r>
                        <a:rPr lang="pl-PL" sz="800" b="0" i="0" u="none" strike="noStrike">
                          <a:effectLst/>
                          <a:latin typeface="Times New Roman" panose="02020603050405020304" pitchFamily="18" charset="0"/>
                        </a:rPr>
                        <a:t>11.</a:t>
                      </a:r>
                    </a:p>
                  </a:txBody>
                  <a:tcPr marL="6699" marR="6699" marT="66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l-PL" sz="800" b="0" i="0" u="none" strike="noStrike">
                          <a:effectLst/>
                          <a:latin typeface="Times New Roman" panose="02020603050405020304" pitchFamily="18" charset="0"/>
                        </a:rPr>
                        <a:t>Studia podyplomowe</a:t>
                      </a:r>
                    </a:p>
                  </a:txBody>
                  <a:tcPr marL="36000" marR="6699" marT="66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800" b="0" i="0" u="none" strike="noStrike">
                          <a:effectLst/>
                          <a:latin typeface="Times New Roman" panose="02020603050405020304" pitchFamily="18" charset="0"/>
                        </a:rPr>
                        <a:t>0,00</a:t>
                      </a:r>
                    </a:p>
                  </a:txBody>
                  <a:tcPr marL="0" marR="36000" marT="66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800" b="0" i="0" u="none" strike="noStrike" dirty="0"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</a:p>
                  </a:txBody>
                  <a:tcPr marL="0" marR="36000" marT="66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800" b="0" i="0" u="none" strike="noStrike">
                          <a:effectLst/>
                          <a:latin typeface="Times New Roman" panose="02020603050405020304" pitchFamily="18" charset="0"/>
                        </a:rPr>
                        <a:t>2 223,36</a:t>
                      </a:r>
                    </a:p>
                  </a:txBody>
                  <a:tcPr marL="0" marR="36000" marT="66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800" b="0" i="0" u="none" strike="noStrike" dirty="0"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0" marR="36000" marT="66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800" b="0" i="0" u="none" strike="noStrike">
                          <a:effectLst/>
                          <a:latin typeface="Times New Roman" panose="02020603050405020304" pitchFamily="18" charset="0"/>
                        </a:rPr>
                        <a:t>4 625,81</a:t>
                      </a:r>
                    </a:p>
                  </a:txBody>
                  <a:tcPr marL="0" marR="36000" marT="66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800" b="0" i="0" u="none" strike="noStrike" dirty="0"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0" marR="36000" marT="66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800" b="0" i="0" u="none" strike="noStrike" dirty="0" smtClean="0">
                          <a:effectLst/>
                          <a:latin typeface="Times New Roman" panose="02020603050405020304" pitchFamily="18" charset="0"/>
                        </a:rPr>
                        <a:t>11 914,56</a:t>
                      </a:r>
                      <a:endParaRPr lang="pl-PL" sz="8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36000" marT="66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800" b="0" i="0" u="none" strike="noStrike" dirty="0" smtClean="0">
                          <a:effectLst/>
                          <a:latin typeface="Times New Roman" panose="02020603050405020304" pitchFamily="18" charset="0"/>
                        </a:rPr>
                        <a:t>5</a:t>
                      </a:r>
                      <a:endParaRPr lang="pl-PL" sz="8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36000" marT="66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1827">
                <a:tc>
                  <a:txBody>
                    <a:bodyPr/>
                    <a:lstStyle/>
                    <a:p>
                      <a:pPr algn="ctr" fontAlgn="ctr"/>
                      <a:r>
                        <a:rPr lang="pl-PL" sz="800" b="0" i="0" u="none" strike="noStrike">
                          <a:effectLst/>
                          <a:latin typeface="Times New Roman" panose="02020603050405020304" pitchFamily="18" charset="0"/>
                        </a:rPr>
                        <a:t>12.</a:t>
                      </a:r>
                    </a:p>
                  </a:txBody>
                  <a:tcPr marL="6699" marR="6699" marT="66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l-PL" sz="800" b="0" i="0" u="none" strike="noStrike" dirty="0" smtClean="0">
                          <a:effectLst/>
                          <a:latin typeface="Times New Roman" panose="02020603050405020304" pitchFamily="18" charset="0"/>
                        </a:rPr>
                        <a:t>Badania lekarskie </a:t>
                      </a:r>
                      <a:r>
                        <a:rPr lang="pl-PL" sz="800" b="0" i="0" u="none" strike="noStrike" dirty="0">
                          <a:effectLst/>
                          <a:latin typeface="Times New Roman" panose="02020603050405020304" pitchFamily="18" charset="0"/>
                        </a:rPr>
                        <a:t>bezrobotnych</a:t>
                      </a:r>
                    </a:p>
                  </a:txBody>
                  <a:tcPr marL="36000" marR="6699" marT="66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800" b="0" i="0" u="none" strike="noStrike" dirty="0">
                          <a:effectLst/>
                          <a:latin typeface="Times New Roman" panose="02020603050405020304" pitchFamily="18" charset="0"/>
                        </a:rPr>
                        <a:t>33 025,00</a:t>
                      </a:r>
                    </a:p>
                  </a:txBody>
                  <a:tcPr marL="0" marR="36000" marT="66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800" b="0" i="0" u="none" strike="noStrike" dirty="0">
                          <a:effectLst/>
                          <a:latin typeface="Times New Roman" panose="02020603050405020304" pitchFamily="18" charset="0"/>
                        </a:rPr>
                        <a:t>x</a:t>
                      </a:r>
                    </a:p>
                  </a:txBody>
                  <a:tcPr marL="0" marR="36000" marT="66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800" b="0" i="0" u="none" strike="noStrike">
                          <a:effectLst/>
                          <a:latin typeface="Times New Roman" panose="02020603050405020304" pitchFamily="18" charset="0"/>
                        </a:rPr>
                        <a:t>35 804,00</a:t>
                      </a:r>
                    </a:p>
                  </a:txBody>
                  <a:tcPr marL="0" marR="36000" marT="66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800" b="0" i="0" u="none" strike="noStrike">
                          <a:effectLst/>
                          <a:latin typeface="Times New Roman" panose="02020603050405020304" pitchFamily="18" charset="0"/>
                        </a:rPr>
                        <a:t>x</a:t>
                      </a:r>
                    </a:p>
                  </a:txBody>
                  <a:tcPr marL="0" marR="36000" marT="66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800" b="0" i="0" u="none" strike="noStrike">
                          <a:effectLst/>
                          <a:latin typeface="Times New Roman" panose="02020603050405020304" pitchFamily="18" charset="0"/>
                        </a:rPr>
                        <a:t>44 763,00</a:t>
                      </a:r>
                    </a:p>
                  </a:txBody>
                  <a:tcPr marL="0" marR="36000" marT="66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800" b="0" i="0" u="none" strike="noStrike" dirty="0">
                          <a:effectLst/>
                          <a:latin typeface="Times New Roman" panose="02020603050405020304" pitchFamily="18" charset="0"/>
                        </a:rPr>
                        <a:t>x</a:t>
                      </a:r>
                    </a:p>
                  </a:txBody>
                  <a:tcPr marL="0" marR="36000" marT="66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800" b="0" i="0" u="none" strike="noStrike" dirty="0" smtClean="0">
                          <a:effectLst/>
                          <a:latin typeface="Times New Roman" panose="02020603050405020304" pitchFamily="18" charset="0"/>
                        </a:rPr>
                        <a:t>36 346,00</a:t>
                      </a:r>
                      <a:endParaRPr lang="pl-PL" sz="8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36000" marT="66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800" b="0" i="0" u="none" strike="noStrike" dirty="0" smtClean="0">
                          <a:effectLst/>
                          <a:latin typeface="Times New Roman" panose="02020603050405020304" pitchFamily="18" charset="0"/>
                        </a:rPr>
                        <a:t>x</a:t>
                      </a:r>
                      <a:endParaRPr lang="pl-PL" sz="8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36000" marT="66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652">
                <a:tc>
                  <a:txBody>
                    <a:bodyPr/>
                    <a:lstStyle/>
                    <a:p>
                      <a:pPr algn="ctr" fontAlgn="ctr"/>
                      <a:r>
                        <a:rPr lang="pl-PL" sz="800" b="0" i="0" u="none" strike="noStrike">
                          <a:effectLst/>
                          <a:latin typeface="Times New Roman" panose="02020603050405020304" pitchFamily="18" charset="0"/>
                        </a:rPr>
                        <a:t>13.</a:t>
                      </a:r>
                    </a:p>
                  </a:txBody>
                  <a:tcPr marL="6699" marR="6699" marT="66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l-PL" sz="800" b="0" i="0" u="none" strike="noStrike">
                          <a:effectLst/>
                          <a:latin typeface="Times New Roman" panose="02020603050405020304" pitchFamily="18" charset="0"/>
                        </a:rPr>
                        <a:t>Refundacja kosztów opieki nad dzieckiem do lat 7 lub osobą zależną</a:t>
                      </a:r>
                    </a:p>
                  </a:txBody>
                  <a:tcPr marL="36000" marR="6699" marT="66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800" b="0" i="0" u="none" strike="noStrike">
                          <a:effectLst/>
                          <a:latin typeface="Times New Roman" panose="02020603050405020304" pitchFamily="18" charset="0"/>
                        </a:rPr>
                        <a:t>303,40</a:t>
                      </a:r>
                    </a:p>
                  </a:txBody>
                  <a:tcPr marL="0" marR="36000" marT="66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800" b="0" i="0" u="none" strike="noStrike" dirty="0"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0" marR="36000" marT="66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800" b="0" i="0" u="none" strike="noStrike">
                          <a:effectLst/>
                          <a:latin typeface="Times New Roman" panose="02020603050405020304" pitchFamily="18" charset="0"/>
                        </a:rPr>
                        <a:t>812,83</a:t>
                      </a:r>
                    </a:p>
                  </a:txBody>
                  <a:tcPr marL="0" marR="36000" marT="66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800" b="0" i="0" u="none" strike="noStrike" dirty="0"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0" marR="36000" marT="66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800" b="0" i="0" u="none" strike="noStrike">
                          <a:effectLst/>
                          <a:latin typeface="Times New Roman" panose="02020603050405020304" pitchFamily="18" charset="0"/>
                        </a:rPr>
                        <a:t>761,52</a:t>
                      </a:r>
                    </a:p>
                  </a:txBody>
                  <a:tcPr marL="0" marR="36000" marT="66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800" b="0" i="0" u="none" strike="noStrike" dirty="0"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0" marR="36000" marT="66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800" b="0" i="0" u="none" strike="noStrike" dirty="0" smtClean="0">
                          <a:effectLst/>
                          <a:latin typeface="Times New Roman" panose="02020603050405020304" pitchFamily="18" charset="0"/>
                        </a:rPr>
                        <a:t>2 097,00</a:t>
                      </a:r>
                      <a:endParaRPr lang="pl-PL" sz="8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36000" marT="66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800" b="0" i="0" u="none" strike="noStrike" dirty="0" smtClean="0">
                          <a:effectLst/>
                          <a:latin typeface="Times New Roman" panose="02020603050405020304" pitchFamily="18" charset="0"/>
                        </a:rPr>
                        <a:t>3</a:t>
                      </a:r>
                      <a:endParaRPr lang="pl-PL" sz="8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36000" marT="66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652">
                <a:tc>
                  <a:txBody>
                    <a:bodyPr/>
                    <a:lstStyle/>
                    <a:p>
                      <a:pPr algn="ctr" fontAlgn="ctr"/>
                      <a:r>
                        <a:rPr lang="pl-PL" sz="800" b="0" i="0" u="none" strike="noStrike">
                          <a:effectLst/>
                          <a:latin typeface="Times New Roman" panose="02020603050405020304" pitchFamily="18" charset="0"/>
                        </a:rPr>
                        <a:t>14.</a:t>
                      </a:r>
                    </a:p>
                  </a:txBody>
                  <a:tcPr marL="6699" marR="6699" marT="66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l-PL" sz="800" b="0" i="0" u="none" strike="noStrike">
                          <a:effectLst/>
                          <a:latin typeface="Times New Roman" panose="02020603050405020304" pitchFamily="18" charset="0"/>
                        </a:rPr>
                        <a:t>Specyficzne elementy wspierające zatrudnienie (programy specjalne)</a:t>
                      </a:r>
                    </a:p>
                  </a:txBody>
                  <a:tcPr marL="36000" marR="6699" marT="66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800" b="0" i="0" u="none" strike="noStrike">
                          <a:effectLst/>
                          <a:latin typeface="Times New Roman" panose="02020603050405020304" pitchFamily="18" charset="0"/>
                        </a:rPr>
                        <a:t>1 847,80</a:t>
                      </a:r>
                    </a:p>
                  </a:txBody>
                  <a:tcPr marL="0" marR="36000" marT="66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800" b="0" i="0" u="none" strike="noStrike" dirty="0">
                          <a:effectLst/>
                          <a:latin typeface="Times New Roman" panose="02020603050405020304" pitchFamily="18" charset="0"/>
                        </a:rPr>
                        <a:t>x</a:t>
                      </a:r>
                    </a:p>
                  </a:txBody>
                  <a:tcPr marL="0" marR="36000" marT="66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800" b="0" i="0" u="none" strike="noStrike">
                          <a:effectLst/>
                          <a:latin typeface="Times New Roman" panose="02020603050405020304" pitchFamily="18" charset="0"/>
                        </a:rPr>
                        <a:t>27 099,62</a:t>
                      </a:r>
                    </a:p>
                  </a:txBody>
                  <a:tcPr marL="0" marR="36000" marT="66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800" b="0" i="0" u="none" strike="noStrike" dirty="0">
                          <a:effectLst/>
                          <a:latin typeface="Times New Roman" panose="02020603050405020304" pitchFamily="18" charset="0"/>
                        </a:rPr>
                        <a:t>x</a:t>
                      </a:r>
                    </a:p>
                  </a:txBody>
                  <a:tcPr marL="0" marR="36000" marT="66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800" b="0" i="0" u="none" strike="noStrike">
                          <a:effectLst/>
                          <a:latin typeface="Times New Roman" panose="02020603050405020304" pitchFamily="18" charset="0"/>
                        </a:rPr>
                        <a:t>x</a:t>
                      </a:r>
                    </a:p>
                  </a:txBody>
                  <a:tcPr marL="0" marR="36000" marT="66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800" b="0" i="0" u="none" strike="noStrike" dirty="0">
                          <a:effectLst/>
                          <a:latin typeface="Times New Roman" panose="02020603050405020304" pitchFamily="18" charset="0"/>
                        </a:rPr>
                        <a:t>x</a:t>
                      </a:r>
                    </a:p>
                  </a:txBody>
                  <a:tcPr marL="0" marR="36000" marT="66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800" b="0" i="0" u="none" strike="noStrike" dirty="0" smtClean="0">
                          <a:effectLst/>
                          <a:latin typeface="Times New Roman" panose="02020603050405020304" pitchFamily="18" charset="0"/>
                        </a:rPr>
                        <a:t>13 917,38</a:t>
                      </a:r>
                      <a:endParaRPr lang="pl-PL" sz="8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36000" marT="66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800" b="0" i="0" u="none" strike="noStrike" dirty="0" smtClean="0">
                          <a:effectLst/>
                          <a:latin typeface="Times New Roman" panose="02020603050405020304" pitchFamily="18" charset="0"/>
                        </a:rPr>
                        <a:t>x</a:t>
                      </a:r>
                      <a:endParaRPr lang="pl-PL" sz="800" b="0" i="0" u="none" strike="noStrike" baseline="0" dirty="0" smtClean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36000" marT="66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1827">
                <a:tc>
                  <a:txBody>
                    <a:bodyPr/>
                    <a:lstStyle/>
                    <a:p>
                      <a:pPr algn="ctr" fontAlgn="ctr"/>
                      <a:r>
                        <a:rPr lang="pl-PL" sz="800" b="0" i="0" u="none" strike="noStrike">
                          <a:effectLst/>
                          <a:latin typeface="Times New Roman" panose="02020603050405020304" pitchFamily="18" charset="0"/>
                        </a:rPr>
                        <a:t>15.</a:t>
                      </a:r>
                    </a:p>
                  </a:txBody>
                  <a:tcPr marL="6699" marR="6699" marT="66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l-PL" sz="800" b="0" i="0" u="none" strike="noStrike">
                          <a:effectLst/>
                          <a:latin typeface="Times New Roman" panose="02020603050405020304" pitchFamily="18" charset="0"/>
                        </a:rPr>
                        <a:t>Bony szkoleniowe</a:t>
                      </a:r>
                    </a:p>
                  </a:txBody>
                  <a:tcPr marL="36000" marR="6699" marT="66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800" b="0" i="0" u="none" strike="noStrike">
                          <a:effectLst/>
                          <a:latin typeface="Times New Roman" panose="02020603050405020304" pitchFamily="18" charset="0"/>
                        </a:rPr>
                        <a:t>x</a:t>
                      </a:r>
                    </a:p>
                  </a:txBody>
                  <a:tcPr marL="0" marR="36000" marT="66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800" b="0" i="0" u="none" strike="noStrike" dirty="0">
                          <a:effectLst/>
                          <a:latin typeface="Times New Roman" panose="02020603050405020304" pitchFamily="18" charset="0"/>
                        </a:rPr>
                        <a:t>x</a:t>
                      </a:r>
                    </a:p>
                  </a:txBody>
                  <a:tcPr marL="0" marR="36000" marT="66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800" b="0" i="0" u="none" strike="noStrike">
                          <a:effectLst/>
                          <a:latin typeface="Times New Roman" panose="02020603050405020304" pitchFamily="18" charset="0"/>
                        </a:rPr>
                        <a:t>x</a:t>
                      </a:r>
                    </a:p>
                  </a:txBody>
                  <a:tcPr marL="0" marR="36000" marT="66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800" b="0" i="0" u="none" strike="noStrike" dirty="0">
                          <a:effectLst/>
                          <a:latin typeface="Times New Roman" panose="02020603050405020304" pitchFamily="18" charset="0"/>
                        </a:rPr>
                        <a:t>x</a:t>
                      </a:r>
                    </a:p>
                  </a:txBody>
                  <a:tcPr marL="0" marR="36000" marT="66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800" b="0" i="0" u="none" strike="noStrike">
                          <a:effectLst/>
                          <a:latin typeface="Times New Roman" panose="02020603050405020304" pitchFamily="18" charset="0"/>
                        </a:rPr>
                        <a:t>6 639,86</a:t>
                      </a:r>
                    </a:p>
                  </a:txBody>
                  <a:tcPr marL="0" marR="36000" marT="66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800" b="0" i="0" u="none" strike="noStrike" dirty="0"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0" marR="36000" marT="66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800" b="0" i="0" u="none" strike="noStrike" dirty="0" smtClean="0">
                          <a:effectLst/>
                          <a:latin typeface="Times New Roman" panose="02020603050405020304" pitchFamily="18" charset="0"/>
                        </a:rPr>
                        <a:t>26 816,00</a:t>
                      </a:r>
                      <a:endParaRPr lang="pl-PL" sz="8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36000" marT="66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800" b="0" i="0" u="none" strike="noStrike" dirty="0" smtClean="0">
                          <a:effectLst/>
                          <a:latin typeface="Times New Roman" panose="02020603050405020304" pitchFamily="18" charset="0"/>
                        </a:rPr>
                        <a:t>9</a:t>
                      </a:r>
                      <a:endParaRPr lang="pl-PL" sz="8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36000" marT="66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1827">
                <a:tc>
                  <a:txBody>
                    <a:bodyPr/>
                    <a:lstStyle/>
                    <a:p>
                      <a:pPr algn="ctr" fontAlgn="ctr"/>
                      <a:r>
                        <a:rPr lang="pl-PL" sz="800" b="0" i="0" u="none" strike="noStrike">
                          <a:effectLst/>
                          <a:latin typeface="Times New Roman" panose="02020603050405020304" pitchFamily="18" charset="0"/>
                        </a:rPr>
                        <a:t>16.</a:t>
                      </a:r>
                    </a:p>
                  </a:txBody>
                  <a:tcPr marL="6699" marR="6699" marT="66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l-PL" sz="800" b="0" i="0" u="none" strike="noStrike">
                          <a:effectLst/>
                          <a:latin typeface="Times New Roman" panose="02020603050405020304" pitchFamily="18" charset="0"/>
                        </a:rPr>
                        <a:t>Bony stażowe</a:t>
                      </a:r>
                    </a:p>
                  </a:txBody>
                  <a:tcPr marL="36000" marR="6699" marT="66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800" b="0" i="0" u="none" strike="noStrike">
                          <a:effectLst/>
                          <a:latin typeface="Times New Roman" panose="02020603050405020304" pitchFamily="18" charset="0"/>
                        </a:rPr>
                        <a:t>x</a:t>
                      </a:r>
                    </a:p>
                  </a:txBody>
                  <a:tcPr marL="0" marR="36000" marT="66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800" b="0" i="0" u="none" strike="noStrike" dirty="0">
                          <a:effectLst/>
                          <a:latin typeface="Times New Roman" panose="02020603050405020304" pitchFamily="18" charset="0"/>
                        </a:rPr>
                        <a:t>x</a:t>
                      </a:r>
                    </a:p>
                  </a:txBody>
                  <a:tcPr marL="0" marR="36000" marT="66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800" b="0" i="0" u="none" strike="noStrike">
                          <a:effectLst/>
                          <a:latin typeface="Times New Roman" panose="02020603050405020304" pitchFamily="18" charset="0"/>
                        </a:rPr>
                        <a:t>x</a:t>
                      </a:r>
                    </a:p>
                  </a:txBody>
                  <a:tcPr marL="0" marR="36000" marT="66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800" b="0" i="0" u="none" strike="noStrike" dirty="0">
                          <a:effectLst/>
                          <a:latin typeface="Times New Roman" panose="02020603050405020304" pitchFamily="18" charset="0"/>
                        </a:rPr>
                        <a:t>x</a:t>
                      </a:r>
                    </a:p>
                  </a:txBody>
                  <a:tcPr marL="0" marR="36000" marT="66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800" b="0" i="0" u="none" strike="noStrike">
                          <a:effectLst/>
                          <a:latin typeface="Times New Roman" panose="02020603050405020304" pitchFamily="18" charset="0"/>
                        </a:rPr>
                        <a:t>124 344,39</a:t>
                      </a:r>
                    </a:p>
                  </a:txBody>
                  <a:tcPr marL="0" marR="36000" marT="66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800" b="0" i="0" u="none" strike="noStrike" dirty="0">
                          <a:effectLst/>
                          <a:latin typeface="Times New Roman" panose="02020603050405020304" pitchFamily="18" charset="0"/>
                        </a:rPr>
                        <a:t>26</a:t>
                      </a:r>
                    </a:p>
                  </a:txBody>
                  <a:tcPr marL="0" marR="36000" marT="66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800" b="0" i="0" u="none" strike="noStrike" dirty="0" smtClean="0">
                          <a:effectLst/>
                          <a:latin typeface="Times New Roman" panose="02020603050405020304" pitchFamily="18" charset="0"/>
                        </a:rPr>
                        <a:t>153 595,24</a:t>
                      </a:r>
                      <a:endParaRPr lang="pl-PL" sz="8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36000" marT="66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800" b="0" i="0" u="none" strike="noStrike" dirty="0" smtClean="0">
                          <a:effectLst/>
                          <a:latin typeface="Times New Roman" panose="02020603050405020304" pitchFamily="18" charset="0"/>
                        </a:rPr>
                        <a:t>31</a:t>
                      </a:r>
                      <a:endParaRPr lang="pl-PL" sz="8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36000" marT="66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1827">
                <a:tc>
                  <a:txBody>
                    <a:bodyPr/>
                    <a:lstStyle/>
                    <a:p>
                      <a:pPr algn="ctr" fontAlgn="ctr"/>
                      <a:r>
                        <a:rPr lang="pl-PL" sz="800" b="0" i="0" u="none" strike="noStrike">
                          <a:effectLst/>
                          <a:latin typeface="Times New Roman" panose="02020603050405020304" pitchFamily="18" charset="0"/>
                        </a:rPr>
                        <a:t>17.</a:t>
                      </a:r>
                    </a:p>
                  </a:txBody>
                  <a:tcPr marL="6699" marR="6699" marT="66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l-PL" sz="800" b="0" i="0" u="none" strike="noStrike">
                          <a:effectLst/>
                          <a:latin typeface="Times New Roman" panose="02020603050405020304" pitchFamily="18" charset="0"/>
                        </a:rPr>
                        <a:t>Bony zatrudnieniowe</a:t>
                      </a:r>
                    </a:p>
                  </a:txBody>
                  <a:tcPr marL="36000" marR="6699" marT="66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800" b="0" i="0" u="none" strike="noStrike">
                          <a:effectLst/>
                          <a:latin typeface="Times New Roman" panose="02020603050405020304" pitchFamily="18" charset="0"/>
                        </a:rPr>
                        <a:t>x</a:t>
                      </a:r>
                    </a:p>
                  </a:txBody>
                  <a:tcPr marL="0" marR="36000" marT="66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800" b="0" i="0" u="none" strike="noStrike" dirty="0">
                          <a:effectLst/>
                          <a:latin typeface="Times New Roman" panose="02020603050405020304" pitchFamily="18" charset="0"/>
                        </a:rPr>
                        <a:t>x</a:t>
                      </a:r>
                    </a:p>
                  </a:txBody>
                  <a:tcPr marL="0" marR="36000" marT="66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800" b="0" i="0" u="none" strike="noStrike">
                          <a:effectLst/>
                          <a:latin typeface="Times New Roman" panose="02020603050405020304" pitchFamily="18" charset="0"/>
                        </a:rPr>
                        <a:t>x</a:t>
                      </a:r>
                    </a:p>
                  </a:txBody>
                  <a:tcPr marL="0" marR="36000" marT="66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800" b="0" i="0" u="none" strike="noStrike" dirty="0">
                          <a:effectLst/>
                          <a:latin typeface="Times New Roman" panose="02020603050405020304" pitchFamily="18" charset="0"/>
                        </a:rPr>
                        <a:t>x</a:t>
                      </a:r>
                    </a:p>
                  </a:txBody>
                  <a:tcPr marL="0" marR="36000" marT="66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800" b="0" i="0" u="none" strike="noStrike">
                          <a:effectLst/>
                          <a:latin typeface="Times New Roman" panose="02020603050405020304" pitchFamily="18" charset="0"/>
                        </a:rPr>
                        <a:t>4 072,39</a:t>
                      </a:r>
                    </a:p>
                  </a:txBody>
                  <a:tcPr marL="0" marR="36000" marT="66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800" b="0" i="0" u="none" strike="noStrike" dirty="0"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0" marR="36000" marT="66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800" b="0" i="0" u="none" strike="noStrike" dirty="0" smtClean="0">
                          <a:effectLst/>
                          <a:latin typeface="Times New Roman" panose="02020603050405020304" pitchFamily="18" charset="0"/>
                        </a:rPr>
                        <a:t>31 997,36</a:t>
                      </a:r>
                      <a:endParaRPr lang="pl-PL" sz="8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36000" marT="66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800" b="0" i="0" u="none" strike="noStrike" dirty="0" smtClean="0">
                          <a:effectLst/>
                          <a:latin typeface="Times New Roman" panose="02020603050405020304" pitchFamily="18" charset="0"/>
                        </a:rPr>
                        <a:t>6</a:t>
                      </a:r>
                      <a:endParaRPr lang="pl-PL" sz="8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36000" marT="66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1827">
                <a:tc>
                  <a:txBody>
                    <a:bodyPr/>
                    <a:lstStyle/>
                    <a:p>
                      <a:pPr algn="ctr" fontAlgn="ctr"/>
                      <a:r>
                        <a:rPr lang="pl-PL" sz="800" b="0" i="0" u="none" strike="noStrike">
                          <a:effectLst/>
                          <a:latin typeface="Times New Roman" panose="02020603050405020304" pitchFamily="18" charset="0"/>
                        </a:rPr>
                        <a:t>18.</a:t>
                      </a:r>
                    </a:p>
                  </a:txBody>
                  <a:tcPr marL="6699" marR="6699" marT="66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l-PL" sz="800" b="0" i="0" u="none" strike="noStrike">
                          <a:effectLst/>
                          <a:latin typeface="Times New Roman" panose="02020603050405020304" pitchFamily="18" charset="0"/>
                        </a:rPr>
                        <a:t>Bony na zasiedlenie</a:t>
                      </a:r>
                    </a:p>
                  </a:txBody>
                  <a:tcPr marL="36000" marR="6699" marT="66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800" b="0" i="0" u="none" strike="noStrike">
                          <a:effectLst/>
                          <a:latin typeface="Times New Roman" panose="02020603050405020304" pitchFamily="18" charset="0"/>
                        </a:rPr>
                        <a:t>x</a:t>
                      </a:r>
                    </a:p>
                  </a:txBody>
                  <a:tcPr marL="0" marR="36000" marT="66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800" b="0" i="0" u="none" strike="noStrike" dirty="0">
                          <a:effectLst/>
                          <a:latin typeface="Times New Roman" panose="02020603050405020304" pitchFamily="18" charset="0"/>
                        </a:rPr>
                        <a:t>x</a:t>
                      </a:r>
                    </a:p>
                  </a:txBody>
                  <a:tcPr marL="0" marR="36000" marT="66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800" b="0" i="0" u="none" strike="noStrike">
                          <a:effectLst/>
                          <a:latin typeface="Times New Roman" panose="02020603050405020304" pitchFamily="18" charset="0"/>
                        </a:rPr>
                        <a:t>x</a:t>
                      </a:r>
                    </a:p>
                  </a:txBody>
                  <a:tcPr marL="0" marR="36000" marT="66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800" b="0" i="0" u="none" strike="noStrike" dirty="0">
                          <a:effectLst/>
                          <a:latin typeface="Times New Roman" panose="02020603050405020304" pitchFamily="18" charset="0"/>
                        </a:rPr>
                        <a:t>x</a:t>
                      </a:r>
                    </a:p>
                  </a:txBody>
                  <a:tcPr marL="0" marR="36000" marT="66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800" b="0" i="0" u="none" strike="noStrike">
                          <a:effectLst/>
                          <a:latin typeface="Times New Roman" panose="02020603050405020304" pitchFamily="18" charset="0"/>
                        </a:rPr>
                        <a:t>7 700,00</a:t>
                      </a:r>
                    </a:p>
                  </a:txBody>
                  <a:tcPr marL="0" marR="36000" marT="66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800" b="0" i="0" u="none" strike="noStrike" dirty="0"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0" marR="36000" marT="66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800" b="0" i="0" u="none" strike="noStrike" dirty="0" smtClean="0">
                          <a:effectLst/>
                          <a:latin typeface="Times New Roman" panose="02020603050405020304" pitchFamily="18" charset="0"/>
                        </a:rPr>
                        <a:t>45 749,36</a:t>
                      </a:r>
                      <a:endParaRPr lang="pl-PL" sz="8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36000" marT="66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800" b="0" i="0" u="none" strike="noStrike" dirty="0" smtClean="0">
                          <a:effectLst/>
                          <a:latin typeface="Times New Roman" panose="02020603050405020304" pitchFamily="18" charset="0"/>
                        </a:rPr>
                        <a:t>11</a:t>
                      </a:r>
                      <a:endParaRPr lang="pl-PL" sz="8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36000" marT="66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0139">
                <a:tc>
                  <a:txBody>
                    <a:bodyPr/>
                    <a:lstStyle/>
                    <a:p>
                      <a:pPr algn="ctr" fontAlgn="ctr"/>
                      <a:r>
                        <a:rPr lang="pl-PL" sz="800" b="0" i="0" u="none" strike="noStrike">
                          <a:effectLst/>
                          <a:latin typeface="Times New Roman" panose="02020603050405020304" pitchFamily="18" charset="0"/>
                        </a:rPr>
                        <a:t>19.</a:t>
                      </a:r>
                    </a:p>
                  </a:txBody>
                  <a:tcPr marL="6699" marR="6699" marT="66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l-PL" sz="800" b="0" i="0" u="none" strike="noStrike" dirty="0">
                          <a:effectLst/>
                          <a:latin typeface="Times New Roman" panose="02020603050405020304" pitchFamily="18" charset="0"/>
                        </a:rPr>
                        <a:t>Dofinansowanie </a:t>
                      </a:r>
                      <a:r>
                        <a:rPr lang="pl-PL" sz="800" b="0" i="0" u="none" strike="noStrike" dirty="0" err="1">
                          <a:effectLst/>
                          <a:latin typeface="Times New Roman" panose="02020603050405020304" pitchFamily="18" charset="0"/>
                        </a:rPr>
                        <a:t>wynagr</a:t>
                      </a:r>
                      <a:r>
                        <a:rPr lang="pl-PL" sz="800" b="0" i="0" u="none" strike="noStrike" dirty="0">
                          <a:effectLst/>
                          <a:latin typeface="Times New Roman" panose="02020603050405020304" pitchFamily="18" charset="0"/>
                        </a:rPr>
                        <a:t>. za zatrudnienie bezrobotnego, który ukończył 50 r.ż.</a:t>
                      </a:r>
                    </a:p>
                  </a:txBody>
                  <a:tcPr marL="36000" marR="6699" marT="66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800" b="0" i="0" u="none" strike="noStrike" dirty="0">
                          <a:effectLst/>
                          <a:latin typeface="Times New Roman" panose="02020603050405020304" pitchFamily="18" charset="0"/>
                        </a:rPr>
                        <a:t>x</a:t>
                      </a:r>
                    </a:p>
                  </a:txBody>
                  <a:tcPr marL="0" marR="36000" marT="66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800" b="0" i="0" u="none" strike="noStrike" dirty="0">
                          <a:effectLst/>
                          <a:latin typeface="Times New Roman" panose="02020603050405020304" pitchFamily="18" charset="0"/>
                        </a:rPr>
                        <a:t>x</a:t>
                      </a:r>
                    </a:p>
                  </a:txBody>
                  <a:tcPr marL="0" marR="36000" marT="66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800" b="0" i="0" u="none" strike="noStrike">
                          <a:effectLst/>
                          <a:latin typeface="Times New Roman" panose="02020603050405020304" pitchFamily="18" charset="0"/>
                        </a:rPr>
                        <a:t>x</a:t>
                      </a:r>
                    </a:p>
                  </a:txBody>
                  <a:tcPr marL="0" marR="36000" marT="66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800" b="0" i="0" u="none" strike="noStrike" dirty="0">
                          <a:effectLst/>
                          <a:latin typeface="Times New Roman" panose="02020603050405020304" pitchFamily="18" charset="0"/>
                        </a:rPr>
                        <a:t>x</a:t>
                      </a:r>
                    </a:p>
                  </a:txBody>
                  <a:tcPr marL="0" marR="36000" marT="66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800" b="0" i="0" u="none" strike="noStrike">
                          <a:effectLst/>
                          <a:latin typeface="Times New Roman" panose="02020603050405020304" pitchFamily="18" charset="0"/>
                        </a:rPr>
                        <a:t>2 324,00</a:t>
                      </a:r>
                    </a:p>
                  </a:txBody>
                  <a:tcPr marL="0" marR="36000" marT="66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800" b="0" i="0" u="none" strike="noStrike" dirty="0"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0" marR="36000" marT="66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800" b="0" i="0" u="none" strike="noStrike" dirty="0" smtClean="0">
                          <a:effectLst/>
                          <a:latin typeface="Times New Roman" panose="02020603050405020304" pitchFamily="18" charset="0"/>
                        </a:rPr>
                        <a:t>7 756,00</a:t>
                      </a:r>
                      <a:endParaRPr lang="pl-PL" sz="8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36000" marT="66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800" b="0" i="0" u="none" strike="noStrike" dirty="0"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0" marR="36000" marT="66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1827">
                <a:tc>
                  <a:txBody>
                    <a:bodyPr/>
                    <a:lstStyle/>
                    <a:p>
                      <a:pPr algn="ctr" fontAlgn="ctr"/>
                      <a:r>
                        <a:rPr lang="pl-PL" sz="800" b="0" i="0" u="none" strike="noStrike" dirty="0" smtClean="0">
                          <a:effectLst/>
                          <a:latin typeface="Times New Roman" panose="02020603050405020304" pitchFamily="18" charset="0"/>
                        </a:rPr>
                        <a:t>20</a:t>
                      </a:r>
                      <a:r>
                        <a:rPr lang="pl-PL" sz="800" b="0" i="0" u="none" strike="noStrike" dirty="0">
                          <a:effectLst/>
                          <a:latin typeface="Times New Roman" panose="02020603050405020304" pitchFamily="18" charset="0"/>
                        </a:rPr>
                        <a:t>.</a:t>
                      </a:r>
                    </a:p>
                  </a:txBody>
                  <a:tcPr marL="6699" marR="6699" marT="66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l-PL" sz="800" b="0" i="0" u="none" strike="noStrike" dirty="0">
                          <a:effectLst/>
                          <a:latin typeface="Times New Roman" panose="02020603050405020304" pitchFamily="18" charset="0"/>
                        </a:rPr>
                        <a:t>Krajowy Fundusz Szkoleniowy</a:t>
                      </a:r>
                    </a:p>
                  </a:txBody>
                  <a:tcPr marL="36000" marR="6699" marT="66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800" b="0" i="0" u="none" strike="noStrike" dirty="0">
                          <a:effectLst/>
                          <a:latin typeface="Times New Roman" panose="02020603050405020304" pitchFamily="18" charset="0"/>
                        </a:rPr>
                        <a:t>x</a:t>
                      </a:r>
                    </a:p>
                  </a:txBody>
                  <a:tcPr marL="0" marR="36000" marT="66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800" b="0" i="0" u="none" strike="noStrike" dirty="0">
                          <a:effectLst/>
                          <a:latin typeface="Times New Roman" panose="02020603050405020304" pitchFamily="18" charset="0"/>
                        </a:rPr>
                        <a:t>x</a:t>
                      </a:r>
                    </a:p>
                  </a:txBody>
                  <a:tcPr marL="0" marR="36000" marT="66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800" b="0" i="0" u="none" strike="noStrike" dirty="0">
                          <a:effectLst/>
                          <a:latin typeface="Times New Roman" panose="02020603050405020304" pitchFamily="18" charset="0"/>
                        </a:rPr>
                        <a:t>x</a:t>
                      </a:r>
                    </a:p>
                  </a:txBody>
                  <a:tcPr marL="0" marR="36000" marT="66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800" b="0" i="0" u="none" strike="noStrike" dirty="0">
                          <a:effectLst/>
                          <a:latin typeface="Times New Roman" panose="02020603050405020304" pitchFamily="18" charset="0"/>
                        </a:rPr>
                        <a:t>x</a:t>
                      </a:r>
                    </a:p>
                  </a:txBody>
                  <a:tcPr marL="0" marR="36000" marT="66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800" b="0" i="0" u="none" strike="noStrike" dirty="0">
                          <a:effectLst/>
                          <a:latin typeface="Times New Roman" panose="02020603050405020304" pitchFamily="18" charset="0"/>
                        </a:rPr>
                        <a:t>15 086,63</a:t>
                      </a:r>
                    </a:p>
                  </a:txBody>
                  <a:tcPr marL="0" marR="36000" marT="66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800" b="0" i="0" u="none" strike="noStrike" dirty="0">
                          <a:effectLst/>
                          <a:latin typeface="Times New Roman" panose="02020603050405020304" pitchFamily="18" charset="0"/>
                        </a:rPr>
                        <a:t>10</a:t>
                      </a:r>
                    </a:p>
                  </a:txBody>
                  <a:tcPr marL="0" marR="36000" marT="66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800" b="0" i="0" u="none" strike="noStrike" dirty="0" smtClean="0">
                          <a:effectLst/>
                          <a:latin typeface="Times New Roman" panose="02020603050405020304" pitchFamily="18" charset="0"/>
                        </a:rPr>
                        <a:t>135 700,00</a:t>
                      </a:r>
                      <a:endParaRPr lang="pl-PL" sz="8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36000" marT="66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800" b="0" i="0" u="none" strike="noStrike" dirty="0" smtClean="0">
                          <a:effectLst/>
                          <a:latin typeface="Times New Roman" panose="02020603050405020304" pitchFamily="18" charset="0"/>
                        </a:rPr>
                        <a:t>26</a:t>
                      </a:r>
                      <a:endParaRPr lang="pl-PL" sz="8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36000" marT="66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1827">
                <a:tc>
                  <a:txBody>
                    <a:bodyPr/>
                    <a:lstStyle/>
                    <a:p>
                      <a:pPr algn="ctr" fontAlgn="ctr"/>
                      <a:r>
                        <a:rPr lang="pl-PL" sz="800" b="0" i="0" u="none" strike="noStrike" dirty="0" smtClean="0">
                          <a:effectLst/>
                          <a:latin typeface="Times New Roman" panose="02020603050405020304" pitchFamily="18" charset="0"/>
                        </a:rPr>
                        <a:t>21</a:t>
                      </a:r>
                      <a:endParaRPr lang="pl-PL" sz="8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699" marR="6699" marT="66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l-PL" sz="800" b="0" i="0" u="none" strike="noStrike" dirty="0" smtClean="0">
                          <a:effectLst/>
                          <a:latin typeface="Times New Roman" panose="02020603050405020304" pitchFamily="18" charset="0"/>
                        </a:rPr>
                        <a:t>Program Aktywizacja i Integracja </a:t>
                      </a:r>
                      <a:endParaRPr lang="pl-PL" sz="8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6000" marR="6699" marT="66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800" b="0" i="0" u="none" strike="noStrike" dirty="0" smtClean="0">
                          <a:effectLst/>
                          <a:latin typeface="Times New Roman" panose="02020603050405020304" pitchFamily="18" charset="0"/>
                        </a:rPr>
                        <a:t>x</a:t>
                      </a:r>
                      <a:endParaRPr lang="pl-PL" sz="8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36000" marT="66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800" b="0" i="0" u="none" strike="noStrike" dirty="0" smtClean="0">
                          <a:effectLst/>
                          <a:latin typeface="Times New Roman" panose="02020603050405020304" pitchFamily="18" charset="0"/>
                        </a:rPr>
                        <a:t>x</a:t>
                      </a:r>
                      <a:endParaRPr lang="pl-PL" sz="8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36000" marT="66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800" b="0" i="0" u="none" strike="noStrike" dirty="0" smtClean="0">
                          <a:effectLst/>
                          <a:latin typeface="Times New Roman" panose="02020603050405020304" pitchFamily="18" charset="0"/>
                        </a:rPr>
                        <a:t>x</a:t>
                      </a:r>
                      <a:endParaRPr lang="pl-PL" sz="8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36000" marT="66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800" b="0" i="0" u="none" strike="noStrike" dirty="0" smtClean="0">
                          <a:effectLst/>
                          <a:latin typeface="Times New Roman" panose="02020603050405020304" pitchFamily="18" charset="0"/>
                        </a:rPr>
                        <a:t>x</a:t>
                      </a:r>
                      <a:endParaRPr lang="pl-PL" sz="8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36000" marT="66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800" b="0" i="0" u="none" strike="noStrike" dirty="0" smtClean="0">
                          <a:effectLst/>
                          <a:latin typeface="Times New Roman" panose="02020603050405020304" pitchFamily="18" charset="0"/>
                        </a:rPr>
                        <a:t>0,00</a:t>
                      </a:r>
                      <a:endParaRPr lang="pl-PL" sz="8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36000" marT="66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800" b="0" i="0" u="none" strike="noStrike" dirty="0" smtClean="0"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  <a:endParaRPr lang="pl-PL" sz="8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36000" marT="66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800" b="0" i="0" u="none" strike="noStrike" dirty="0" smtClean="0">
                          <a:effectLst/>
                          <a:latin typeface="Times New Roman" panose="02020603050405020304" pitchFamily="18" charset="0"/>
                        </a:rPr>
                        <a:t>37 232,75</a:t>
                      </a:r>
                      <a:endParaRPr lang="pl-PL" sz="8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36000" marT="66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800" b="0" i="0" u="none" strike="noStrike" dirty="0" smtClean="0">
                          <a:effectLst/>
                          <a:latin typeface="Times New Roman" panose="02020603050405020304" pitchFamily="18" charset="0"/>
                        </a:rPr>
                        <a:t>32</a:t>
                      </a:r>
                      <a:endParaRPr lang="pl-PL" sz="8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36000" marT="66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1827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pl-PL" sz="800" b="1" i="0" u="none" strike="noStrike" dirty="0">
                          <a:effectLst/>
                          <a:latin typeface="Times New Roman" panose="02020603050405020304" pitchFamily="18" charset="0"/>
                        </a:rPr>
                        <a:t>Razem</a:t>
                      </a:r>
                    </a:p>
                  </a:txBody>
                  <a:tcPr marL="6699" marR="6699" marT="66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3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800" b="1" i="0" u="none" strike="noStrike" dirty="0">
                          <a:effectLst/>
                          <a:latin typeface="Times New Roman" panose="02020603050405020304" pitchFamily="18" charset="0"/>
                        </a:rPr>
                        <a:t>6 601 103,00</a:t>
                      </a:r>
                    </a:p>
                  </a:txBody>
                  <a:tcPr marL="6699" marR="6699" marT="66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3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800" b="1" i="0" u="none" strike="noStrike" dirty="0">
                          <a:effectLst/>
                          <a:latin typeface="Times New Roman" panose="02020603050405020304" pitchFamily="18" charset="0"/>
                        </a:rPr>
                        <a:t>1 510</a:t>
                      </a:r>
                    </a:p>
                  </a:txBody>
                  <a:tcPr marL="6699" marR="6699" marT="66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3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800" b="1" i="0" u="none" strike="noStrike" dirty="0">
                          <a:effectLst/>
                          <a:latin typeface="Times New Roman" panose="02020603050405020304" pitchFamily="18" charset="0"/>
                        </a:rPr>
                        <a:t>9 057 506,46</a:t>
                      </a:r>
                    </a:p>
                  </a:txBody>
                  <a:tcPr marL="6699" marR="6699" marT="66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3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800" b="1" i="0" u="none" strike="noStrike" dirty="0">
                          <a:effectLst/>
                          <a:latin typeface="Times New Roman" panose="02020603050405020304" pitchFamily="18" charset="0"/>
                        </a:rPr>
                        <a:t>2 127</a:t>
                      </a:r>
                    </a:p>
                  </a:txBody>
                  <a:tcPr marL="6699" marR="6699" marT="66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3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800" b="1" i="0" u="none" strike="noStrike" dirty="0">
                          <a:effectLst/>
                          <a:latin typeface="Times New Roman" panose="02020603050405020304" pitchFamily="18" charset="0"/>
                        </a:rPr>
                        <a:t>9 060 405,17</a:t>
                      </a:r>
                    </a:p>
                  </a:txBody>
                  <a:tcPr marL="6699" marR="6699" marT="66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3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800" b="1" i="0" u="none" strike="noStrike" dirty="0">
                          <a:effectLst/>
                          <a:latin typeface="Times New Roman" panose="02020603050405020304" pitchFamily="18" charset="0"/>
                        </a:rPr>
                        <a:t>2 084</a:t>
                      </a:r>
                    </a:p>
                  </a:txBody>
                  <a:tcPr marL="6699" marR="6699" marT="66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3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800" b="1" i="0" u="none" strike="noStrike" dirty="0">
                          <a:effectLst/>
                          <a:latin typeface="Times New Roman" panose="02020603050405020304" pitchFamily="18" charset="0"/>
                        </a:rPr>
                        <a:t>9 </a:t>
                      </a:r>
                      <a:r>
                        <a:rPr lang="pl-PL" sz="800" b="1" i="0" u="none" strike="noStrike" dirty="0" smtClean="0">
                          <a:effectLst/>
                          <a:latin typeface="Times New Roman" panose="02020603050405020304" pitchFamily="18" charset="0"/>
                        </a:rPr>
                        <a:t>388 218,53</a:t>
                      </a:r>
                      <a:endParaRPr lang="pl-PL" sz="800" b="1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699" marR="6699" marT="66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3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800" b="1" i="0" u="none" strike="noStrike" dirty="0">
                          <a:effectLst/>
                          <a:latin typeface="Times New Roman" panose="02020603050405020304" pitchFamily="18" charset="0"/>
                        </a:rPr>
                        <a:t>2 </a:t>
                      </a:r>
                      <a:r>
                        <a:rPr lang="pl-PL" sz="800" b="1" i="0" u="none" strike="noStrike" dirty="0" smtClean="0">
                          <a:effectLst/>
                          <a:latin typeface="Times New Roman" panose="02020603050405020304" pitchFamily="18" charset="0"/>
                        </a:rPr>
                        <a:t>162</a:t>
                      </a:r>
                      <a:endParaRPr lang="pl-PL" sz="800" b="1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699" marR="6699" marT="66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399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wipe dir="u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90"/>
          <p:cNvSpPr txBox="1">
            <a:spLocks noChangeArrowheads="1"/>
          </p:cNvSpPr>
          <p:nvPr/>
        </p:nvSpPr>
        <p:spPr bwMode="auto">
          <a:xfrm>
            <a:off x="251520" y="188640"/>
            <a:ext cx="8748712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pl-PL" b="1" dirty="0" smtClean="0">
                <a:solidFill>
                  <a:schemeClr val="accent2">
                    <a:lumMod val="75000"/>
                  </a:schemeClr>
                </a:solidFill>
              </a:rPr>
              <a:t>Udział </a:t>
            </a:r>
            <a:r>
              <a:rPr lang="pl-PL" b="1" dirty="0">
                <a:solidFill>
                  <a:schemeClr val="accent2">
                    <a:lumMod val="75000"/>
                  </a:schemeClr>
                </a:solidFill>
              </a:rPr>
              <a:t>osób bezrobotnych  znajdujących się w szczególnej sytuacji na rynku pracy w programach rynku pracy w </a:t>
            </a:r>
            <a:r>
              <a:rPr lang="pl-PL" b="1" dirty="0" smtClean="0">
                <a:solidFill>
                  <a:schemeClr val="accent2">
                    <a:lumMod val="75000"/>
                  </a:schemeClr>
                </a:solidFill>
              </a:rPr>
              <a:t>2015 r</a:t>
            </a:r>
            <a:r>
              <a:rPr lang="pl-PL" b="1" dirty="0">
                <a:solidFill>
                  <a:schemeClr val="accent2">
                    <a:lumMod val="75000"/>
                  </a:schemeClr>
                </a:solidFill>
              </a:rPr>
              <a:t>.</a:t>
            </a:r>
          </a:p>
        </p:txBody>
      </p:sp>
      <p:graphicFrame>
        <p:nvGraphicFramePr>
          <p:cNvPr id="2" name="Tabe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908305518"/>
              </p:ext>
            </p:extLst>
          </p:nvPr>
        </p:nvGraphicFramePr>
        <p:xfrm>
          <a:off x="323527" y="889873"/>
          <a:ext cx="8424936" cy="5347440"/>
        </p:xfrm>
        <a:graphic>
          <a:graphicData uri="http://schemas.openxmlformats.org/drawingml/2006/table">
            <a:tbl>
              <a:tblPr/>
              <a:tblGrid>
                <a:gridCol w="283192"/>
                <a:gridCol w="2816284"/>
                <a:gridCol w="760780"/>
                <a:gridCol w="760780"/>
                <a:gridCol w="760780"/>
                <a:gridCol w="760780"/>
                <a:gridCol w="760780"/>
                <a:gridCol w="760780"/>
                <a:gridCol w="760780"/>
              </a:tblGrid>
              <a:tr h="357516">
                <a:tc>
                  <a:txBody>
                    <a:bodyPr/>
                    <a:lstStyle/>
                    <a:p>
                      <a:pPr algn="ctr" fontAlgn="b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L.p.</a:t>
                      </a:r>
                    </a:p>
                  </a:txBody>
                  <a:tcPr marL="7506" marR="7506" marT="75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3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Wyszczególnienie</a:t>
                      </a:r>
                    </a:p>
                  </a:txBody>
                  <a:tcPr marL="7506" marR="7506" marT="75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3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Ogółem</a:t>
                      </a:r>
                    </a:p>
                  </a:txBody>
                  <a:tcPr marL="7506" marR="7506" marT="75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3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Kobiety</a:t>
                      </a:r>
                      <a:endParaRPr lang="pl-PL" sz="1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506" marR="7506" marT="75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3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Do </a:t>
                      </a:r>
                      <a:r>
                        <a:rPr lang="pl-PL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25 roku życia</a:t>
                      </a:r>
                    </a:p>
                  </a:txBody>
                  <a:tcPr marL="7506" marR="7506" marT="75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3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Długotrwale </a:t>
                      </a:r>
                      <a:r>
                        <a:rPr lang="pl-PL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bezrobotni</a:t>
                      </a:r>
                    </a:p>
                  </a:txBody>
                  <a:tcPr marL="7506" marR="7506" marT="75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3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Powyżej </a:t>
                      </a:r>
                      <a:r>
                        <a:rPr lang="pl-PL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50 roku życia</a:t>
                      </a:r>
                    </a:p>
                  </a:txBody>
                  <a:tcPr marL="7506" marR="7506" marT="75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3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0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Niepełnos</a:t>
                      </a:r>
                      <a:r>
                        <a:rPr lang="pl-PL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.</a:t>
                      </a:r>
                      <a:endParaRPr lang="pl-PL" sz="1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506" marR="7506" marT="75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3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Zamieszkali </a:t>
                      </a:r>
                      <a:r>
                        <a:rPr lang="pl-PL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na wsi</a:t>
                      </a:r>
                    </a:p>
                  </a:txBody>
                  <a:tcPr marL="7506" marR="7506" marT="75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399"/>
                    </a:solidFill>
                  </a:tcPr>
                </a:tc>
              </a:tr>
              <a:tr h="185917">
                <a:tc>
                  <a:txBody>
                    <a:bodyPr/>
                    <a:lstStyle/>
                    <a:p>
                      <a:pPr algn="r" fontAlgn="b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1.</a:t>
                      </a:r>
                    </a:p>
                  </a:txBody>
                  <a:tcPr marL="7506" marR="7506" marT="75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>
                        <a:alpha val="5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180975" indent="-95250" algn="l" fontAlgn="b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Szkolenia</a:t>
                      </a:r>
                    </a:p>
                  </a:txBody>
                  <a:tcPr marL="7506" marR="7506" marT="750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64</a:t>
                      </a:r>
                      <a:endParaRPr lang="pl-PL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506" marR="7506" marT="75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20</a:t>
                      </a:r>
                      <a:endParaRPr lang="pl-PL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506" marR="7506" marT="75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22</a:t>
                      </a:r>
                      <a:endParaRPr lang="pl-PL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506" marR="7506" marT="75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17</a:t>
                      </a:r>
                      <a:endParaRPr lang="pl-PL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506" marR="7506" marT="75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</a:t>
                      </a:r>
                      <a:endParaRPr lang="pl-PL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506" marR="7506" marT="75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</a:t>
                      </a:r>
                      <a:endParaRPr lang="pl-PL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506" marR="7506" marT="75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38</a:t>
                      </a:r>
                      <a:endParaRPr lang="pl-PL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506" marR="7506" marT="75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85917">
                <a:tc>
                  <a:txBody>
                    <a:bodyPr/>
                    <a:lstStyle/>
                    <a:p>
                      <a:pPr algn="r" fontAlgn="b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2.</a:t>
                      </a:r>
                    </a:p>
                  </a:txBody>
                  <a:tcPr marL="7506" marR="7506" marT="75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>
                        <a:alpha val="5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85725" indent="0" algn="l" fontAlgn="b"/>
                      <a:r>
                        <a:rPr lang="pl-PL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Staże (w tym bony </a:t>
                      </a:r>
                      <a:r>
                        <a:rPr lang="pl-PL" sz="10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stażowe)</a:t>
                      </a:r>
                      <a:endParaRPr lang="pl-PL" sz="1000" b="0" i="0" u="none" strike="noStrike" kern="1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+mn-cs"/>
                      </a:endParaRPr>
                    </a:p>
                  </a:txBody>
                  <a:tcPr marL="7506" marR="7506" marT="750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626</a:t>
                      </a:r>
                      <a:endParaRPr lang="pl-PL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506" marR="7506" marT="75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418</a:t>
                      </a:r>
                      <a:endParaRPr lang="pl-PL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506" marR="7506" marT="75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250</a:t>
                      </a:r>
                      <a:endParaRPr lang="pl-PL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506" marR="7506" marT="75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294</a:t>
                      </a:r>
                      <a:endParaRPr lang="pl-PL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506" marR="7506" marT="75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77</a:t>
                      </a:r>
                      <a:endParaRPr lang="pl-PL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506" marR="7506" marT="75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31</a:t>
                      </a:r>
                      <a:endParaRPr lang="pl-PL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506" marR="7506" marT="75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325</a:t>
                      </a:r>
                      <a:endParaRPr lang="pl-PL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506" marR="7506" marT="75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85917">
                <a:tc>
                  <a:txBody>
                    <a:bodyPr/>
                    <a:lstStyle/>
                    <a:p>
                      <a:pPr algn="r" fontAlgn="b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3.</a:t>
                      </a:r>
                    </a:p>
                  </a:txBody>
                  <a:tcPr marL="7506" marR="7506" marT="75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>
                        <a:alpha val="5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85725" indent="0" algn="l" fontAlgn="b"/>
                      <a:r>
                        <a:rPr lang="pl-PL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Roboty publiczne</a:t>
                      </a:r>
                    </a:p>
                  </a:txBody>
                  <a:tcPr marL="7506" marR="7506" marT="750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399</a:t>
                      </a:r>
                      <a:endParaRPr lang="pl-PL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506" marR="7506" marT="75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200</a:t>
                      </a:r>
                      <a:endParaRPr lang="pl-PL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506" marR="7506" marT="75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55</a:t>
                      </a:r>
                      <a:endParaRPr lang="pl-PL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506" marR="7506" marT="75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197</a:t>
                      </a:r>
                      <a:endParaRPr lang="pl-PL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506" marR="7506" marT="75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162</a:t>
                      </a:r>
                      <a:endParaRPr lang="pl-PL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506" marR="7506" marT="75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23</a:t>
                      </a:r>
                      <a:endParaRPr lang="pl-PL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506" marR="7506" marT="75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212</a:t>
                      </a:r>
                      <a:endParaRPr lang="pl-PL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506" marR="7506" marT="75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85917">
                <a:tc>
                  <a:txBody>
                    <a:bodyPr/>
                    <a:lstStyle/>
                    <a:p>
                      <a:pPr algn="r" fontAlgn="b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4.</a:t>
                      </a:r>
                    </a:p>
                  </a:txBody>
                  <a:tcPr marL="7506" marR="7506" marT="75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>
                        <a:alpha val="5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85725" indent="0" algn="l" fontAlgn="b"/>
                      <a:r>
                        <a:rPr lang="pl-PL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Prace interwencyjne</a:t>
                      </a:r>
                    </a:p>
                  </a:txBody>
                  <a:tcPr marL="7506" marR="7506" marT="750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188</a:t>
                      </a:r>
                      <a:endParaRPr lang="pl-PL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506" marR="7506" marT="75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82</a:t>
                      </a:r>
                      <a:endParaRPr lang="pl-PL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506" marR="7506" marT="75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55</a:t>
                      </a:r>
                      <a:endParaRPr lang="pl-PL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506" marR="7506" marT="75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75</a:t>
                      </a:r>
                      <a:endParaRPr lang="pl-PL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506" marR="7506" marT="75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30</a:t>
                      </a:r>
                      <a:endParaRPr lang="pl-PL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506" marR="7506" marT="75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</a:t>
                      </a:r>
                      <a:endParaRPr lang="pl-PL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506" marR="7506" marT="75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103</a:t>
                      </a:r>
                      <a:endParaRPr lang="pl-PL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506" marR="7506" marT="75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57516">
                <a:tc>
                  <a:txBody>
                    <a:bodyPr/>
                    <a:lstStyle/>
                    <a:p>
                      <a:pPr algn="r" fontAlgn="b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5.</a:t>
                      </a:r>
                    </a:p>
                  </a:txBody>
                  <a:tcPr marL="7506" marR="7506" marT="75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>
                        <a:alpha val="5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85725" indent="0" algn="l" fontAlgn="b"/>
                      <a:r>
                        <a:rPr lang="pl-PL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Refundacja kosztów wyposażenia lub doposażenia miejsc pracy</a:t>
                      </a:r>
                    </a:p>
                  </a:txBody>
                  <a:tcPr marL="7506" marR="7506" marT="750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24</a:t>
                      </a:r>
                      <a:endParaRPr lang="pl-PL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506" marR="7506" marT="75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</a:t>
                      </a:r>
                      <a:endParaRPr lang="pl-PL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506" marR="7506" marT="75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</a:t>
                      </a:r>
                      <a:endParaRPr lang="pl-PL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506" marR="7506" marT="75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</a:t>
                      </a:r>
                      <a:endParaRPr lang="pl-PL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506" marR="7506" marT="75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</a:t>
                      </a:r>
                      <a:endParaRPr lang="pl-PL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506" marR="7506" marT="75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  <a:endParaRPr lang="pl-PL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506" marR="7506" marT="75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14</a:t>
                      </a:r>
                      <a:endParaRPr lang="pl-PL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506" marR="7506" marT="75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57516">
                <a:tc>
                  <a:txBody>
                    <a:bodyPr/>
                    <a:lstStyle/>
                    <a:p>
                      <a:pPr algn="r" fontAlgn="b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6.</a:t>
                      </a:r>
                    </a:p>
                  </a:txBody>
                  <a:tcPr marL="7506" marR="7506" marT="75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>
                        <a:alpha val="5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85725" indent="0" algn="l" fontAlgn="b">
                        <a:tabLst/>
                      </a:pPr>
                      <a:r>
                        <a:rPr lang="pl-PL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Wypłata jednorazowych środków na rozpoczęcie działalności gospodarczej</a:t>
                      </a:r>
                    </a:p>
                  </a:txBody>
                  <a:tcPr marL="7506" marR="7506" marT="750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57</a:t>
                      </a:r>
                      <a:endParaRPr lang="pl-PL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506" marR="7506" marT="75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20</a:t>
                      </a:r>
                      <a:endParaRPr lang="pl-PL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506" marR="7506" marT="75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16</a:t>
                      </a:r>
                      <a:endParaRPr lang="pl-PL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506" marR="7506" marT="75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19</a:t>
                      </a:r>
                      <a:endParaRPr lang="pl-PL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506" marR="7506" marT="75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  <a:endParaRPr lang="pl-PL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506" marR="7506" marT="75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</a:t>
                      </a:r>
                      <a:endParaRPr lang="pl-PL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506" marR="7506" marT="75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36</a:t>
                      </a:r>
                      <a:endParaRPr lang="pl-PL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506" marR="7506" marT="75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85917">
                <a:tc>
                  <a:txBody>
                    <a:bodyPr/>
                    <a:lstStyle/>
                    <a:p>
                      <a:pPr algn="r" fontAlgn="b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7.</a:t>
                      </a:r>
                    </a:p>
                  </a:txBody>
                  <a:tcPr marL="7506" marR="7506" marT="75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>
                        <a:alpha val="5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85725" indent="0" algn="l" fontAlgn="b"/>
                      <a:r>
                        <a:rPr lang="pl-PL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Prace społecznie użyteczne</a:t>
                      </a:r>
                    </a:p>
                  </a:txBody>
                  <a:tcPr marL="7506" marR="7506" marT="750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178</a:t>
                      </a:r>
                      <a:endParaRPr lang="pl-PL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506" marR="7506" marT="75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109</a:t>
                      </a:r>
                      <a:endParaRPr lang="pl-PL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506" marR="7506" marT="75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9</a:t>
                      </a:r>
                      <a:endParaRPr lang="pl-PL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506" marR="7506" marT="75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158</a:t>
                      </a:r>
                      <a:endParaRPr lang="pl-PL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506" marR="7506" marT="75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55</a:t>
                      </a:r>
                      <a:endParaRPr lang="pl-PL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506" marR="7506" marT="75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9</a:t>
                      </a:r>
                      <a:endParaRPr lang="pl-PL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506" marR="7506" marT="75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136</a:t>
                      </a:r>
                      <a:endParaRPr lang="pl-PL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506" marR="7506" marT="75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85917">
                <a:tc>
                  <a:txBody>
                    <a:bodyPr/>
                    <a:lstStyle/>
                    <a:p>
                      <a:pPr algn="r" fontAlgn="b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8.</a:t>
                      </a:r>
                    </a:p>
                  </a:txBody>
                  <a:tcPr marL="7506" marR="7506" marT="75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>
                        <a:alpha val="5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85725" indent="0" algn="l" fontAlgn="b"/>
                      <a:r>
                        <a:rPr lang="pl-PL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Bony szkoleniowe</a:t>
                      </a:r>
                    </a:p>
                  </a:txBody>
                  <a:tcPr marL="7506" marR="7506" marT="750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9</a:t>
                      </a:r>
                      <a:endParaRPr lang="pl-PL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506" marR="7506" marT="75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  <a:endParaRPr lang="pl-PL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506" marR="7506" marT="75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</a:t>
                      </a:r>
                      <a:endParaRPr lang="pl-PL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506" marR="7506" marT="75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  <a:endParaRPr lang="pl-PL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506" marR="7506" marT="75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x</a:t>
                      </a:r>
                      <a:endParaRPr lang="pl-PL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506" marR="7506" marT="75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  <a:endParaRPr lang="pl-PL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506" marR="7506" marT="75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</a:t>
                      </a:r>
                      <a:endParaRPr lang="pl-PL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506" marR="7506" marT="75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85917">
                <a:tc>
                  <a:txBody>
                    <a:bodyPr/>
                    <a:lstStyle/>
                    <a:p>
                      <a:pPr algn="r" fontAlgn="b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9.</a:t>
                      </a:r>
                    </a:p>
                  </a:txBody>
                  <a:tcPr marL="7506" marR="7506" marT="75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>
                        <a:alpha val="5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85725" indent="0" algn="l" fontAlgn="b"/>
                      <a:r>
                        <a:rPr lang="pl-PL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Bony zatrudnieniowe</a:t>
                      </a:r>
                    </a:p>
                  </a:txBody>
                  <a:tcPr marL="7506" marR="7506" marT="750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</a:t>
                      </a:r>
                      <a:endParaRPr lang="pl-PL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506" marR="7506" marT="75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  <a:endParaRPr lang="pl-PL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506" marR="7506" marT="75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  <a:endParaRPr lang="pl-PL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506" marR="7506" marT="75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  <a:endParaRPr lang="pl-PL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506" marR="7506" marT="75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X</a:t>
                      </a:r>
                      <a:endParaRPr lang="pl-PL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506" marR="7506" marT="75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  <a:endParaRPr lang="pl-PL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506" marR="7506" marT="75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</a:t>
                      </a:r>
                      <a:endParaRPr lang="pl-PL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506" marR="7506" marT="75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85917">
                <a:tc>
                  <a:txBody>
                    <a:bodyPr/>
                    <a:lstStyle/>
                    <a:p>
                      <a:pPr algn="r" fontAlgn="b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10.</a:t>
                      </a:r>
                    </a:p>
                  </a:txBody>
                  <a:tcPr marL="7506" marR="7506" marT="75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>
                        <a:alpha val="5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85725" indent="0" algn="l" fontAlgn="b"/>
                      <a:r>
                        <a:rPr lang="pl-PL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Bony na zasiedlenie</a:t>
                      </a:r>
                    </a:p>
                  </a:txBody>
                  <a:tcPr marL="7506" marR="7506" marT="750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11</a:t>
                      </a:r>
                      <a:endParaRPr lang="pl-PL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506" marR="7506" marT="75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</a:t>
                      </a:r>
                      <a:endParaRPr lang="pl-PL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506" marR="7506" marT="75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</a:t>
                      </a:r>
                      <a:endParaRPr lang="pl-PL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506" marR="7506" marT="75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  <a:endParaRPr lang="pl-PL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506" marR="7506" marT="75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  <a:endParaRPr lang="pl-PL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506" marR="7506" marT="75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  <a:endParaRPr lang="pl-PL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506" marR="7506" marT="75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  <a:endParaRPr lang="pl-PL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506" marR="7506" marT="75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85917">
                <a:tc>
                  <a:txBody>
                    <a:bodyPr/>
                    <a:lstStyle/>
                    <a:p>
                      <a:pPr algn="r" fontAlgn="b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11.</a:t>
                      </a:r>
                    </a:p>
                  </a:txBody>
                  <a:tcPr marL="7506" marR="7506" marT="75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>
                        <a:alpha val="5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85725" indent="0" algn="l" fontAlgn="b"/>
                      <a:r>
                        <a:rPr lang="pl-PL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Studia podyplomowe</a:t>
                      </a:r>
                    </a:p>
                  </a:txBody>
                  <a:tcPr marL="7506" marR="7506" marT="750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</a:t>
                      </a:r>
                      <a:endParaRPr lang="pl-PL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506" marR="7506" marT="75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</a:t>
                      </a:r>
                      <a:endParaRPr lang="pl-PL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506" marR="7506" marT="75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  <a:endParaRPr lang="pl-PL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506" marR="7506" marT="75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  <a:endParaRPr lang="pl-PL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506" marR="7506" marT="75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  <a:endParaRPr lang="pl-PL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506" marR="7506" marT="75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  <a:endParaRPr lang="pl-PL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506" marR="7506" marT="75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  <a:endParaRPr lang="pl-PL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506" marR="7506" marT="75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57516">
                <a:tc>
                  <a:txBody>
                    <a:bodyPr/>
                    <a:lstStyle/>
                    <a:p>
                      <a:pPr algn="r" fontAlgn="b"/>
                      <a:r>
                        <a:rPr lang="pl-PL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12.</a:t>
                      </a:r>
                      <a:endParaRPr lang="pl-PL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506" marR="7506" marT="75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>
                        <a:alpha val="5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85725" indent="0" algn="l" fontAlgn="b"/>
                      <a:r>
                        <a:rPr lang="pl-PL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Refundacja kosztów opieki nad dzieckiem do lat 7 lub osobą zależną</a:t>
                      </a:r>
                    </a:p>
                  </a:txBody>
                  <a:tcPr marL="7506" marR="7506" marT="750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</a:t>
                      </a:r>
                      <a:endParaRPr lang="pl-PL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506" marR="7506" marT="75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  <a:endParaRPr lang="pl-PL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506" marR="7506" marT="75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  <a:endParaRPr lang="pl-PL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506" marR="7506" marT="75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  <a:endParaRPr lang="pl-PL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506" marR="7506" marT="75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  <a:endParaRPr lang="pl-PL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506" marR="7506" marT="75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  <a:endParaRPr lang="pl-PL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506" marR="7506" marT="75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  <a:endParaRPr lang="pl-PL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506" marR="7506" marT="75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57516">
                <a:tc>
                  <a:txBody>
                    <a:bodyPr/>
                    <a:lstStyle/>
                    <a:p>
                      <a:pPr algn="r" fontAlgn="b"/>
                      <a:r>
                        <a:rPr lang="pl-PL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13.</a:t>
                      </a:r>
                      <a:endParaRPr lang="pl-PL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506" marR="7506" marT="75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>
                        <a:alpha val="5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85725" indent="0" algn="l" fontAlgn="b"/>
                      <a:r>
                        <a:rPr lang="pl-PL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Łączna liczba osób objętych wsparciem w ramach wybranych form aktywizacji</a:t>
                      </a:r>
                    </a:p>
                  </a:txBody>
                  <a:tcPr marL="7506" marR="7506" marT="750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5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1 568</a:t>
                      </a:r>
                      <a:endParaRPr lang="pl-PL" sz="1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506" marR="7506" marT="75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5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870</a:t>
                      </a:r>
                      <a:endParaRPr lang="pl-PL" sz="1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506" marR="7506" marT="75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5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421</a:t>
                      </a:r>
                      <a:endParaRPr lang="pl-PL" sz="1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506" marR="7506" marT="75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5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773</a:t>
                      </a:r>
                      <a:endParaRPr lang="pl-PL" sz="1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506" marR="7506" marT="75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5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335</a:t>
                      </a:r>
                      <a:endParaRPr lang="pl-PL" sz="1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506" marR="7506" marT="75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5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75</a:t>
                      </a:r>
                      <a:endParaRPr lang="pl-PL" sz="1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506" marR="7506" marT="75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5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877</a:t>
                      </a:r>
                      <a:endParaRPr lang="pl-PL" sz="1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506" marR="7506" marT="75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5E7"/>
                    </a:solidFill>
                  </a:tcPr>
                </a:tc>
              </a:tr>
              <a:tr h="357516">
                <a:tc>
                  <a:txBody>
                    <a:bodyPr/>
                    <a:lstStyle/>
                    <a:p>
                      <a:pPr algn="r" fontAlgn="b"/>
                      <a:r>
                        <a:rPr lang="pl-PL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14.</a:t>
                      </a:r>
                      <a:endParaRPr lang="pl-PL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506" marR="7506" marT="75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>
                        <a:alpha val="5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85725" indent="0" algn="l" fontAlgn="b"/>
                      <a:r>
                        <a:rPr lang="pl-PL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Procentowy udział w grupie osób bezrobotnych objętych wsparciem</a:t>
                      </a:r>
                    </a:p>
                  </a:txBody>
                  <a:tcPr marL="7506" marR="7506" marT="75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>
                        <a:alpha val="5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100,0</a:t>
                      </a:r>
                    </a:p>
                  </a:txBody>
                  <a:tcPr marL="7506" marR="7506" marT="75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>
                        <a:alpha val="5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55,5</a:t>
                      </a:r>
                      <a:endParaRPr lang="pl-PL" sz="1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506" marR="7506" marT="75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>
                        <a:alpha val="5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26,8</a:t>
                      </a:r>
                      <a:endParaRPr lang="pl-PL" sz="1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506" marR="7506" marT="75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>
                        <a:alpha val="5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49,3</a:t>
                      </a:r>
                      <a:endParaRPr lang="pl-PL" sz="1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506" marR="7506" marT="75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>
                        <a:alpha val="5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21,4</a:t>
                      </a:r>
                      <a:endParaRPr lang="pl-PL" sz="1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506" marR="7506" marT="75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>
                        <a:alpha val="5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4,8</a:t>
                      </a:r>
                      <a:endParaRPr lang="pl-PL" sz="1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506" marR="7506" marT="75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>
                        <a:alpha val="5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55,9</a:t>
                      </a:r>
                      <a:endParaRPr lang="pl-PL" sz="1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506" marR="7506" marT="75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>
                        <a:alpha val="55000"/>
                      </a:srgbClr>
                    </a:solidFill>
                  </a:tcPr>
                </a:tc>
              </a:tr>
              <a:tr h="531978">
                <a:tc>
                  <a:txBody>
                    <a:bodyPr/>
                    <a:lstStyle/>
                    <a:p>
                      <a:pPr algn="r" fontAlgn="b"/>
                      <a:r>
                        <a:rPr lang="pl-PL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15.</a:t>
                      </a:r>
                      <a:endParaRPr lang="pl-PL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506" marR="7506" marT="75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>
                        <a:alpha val="5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85725" indent="0" algn="l" fontAlgn="b"/>
                      <a:r>
                        <a:rPr lang="pl-PL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Liczba osób zarejestrowanych w poszczególnych grupach bezrobotnych na dzień </a:t>
                      </a:r>
                      <a:r>
                        <a:rPr lang="pl-PL" sz="10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31.12.2015 </a:t>
                      </a:r>
                      <a:r>
                        <a:rPr lang="pl-PL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r.</a:t>
                      </a:r>
                    </a:p>
                  </a:txBody>
                  <a:tcPr marL="7506" marR="7506" marT="75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5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2 760</a:t>
                      </a:r>
                      <a:endParaRPr lang="pl-PL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506" marR="7506" marT="75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5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1 546</a:t>
                      </a:r>
                      <a:endParaRPr lang="pl-PL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506" marR="7506" marT="75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5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517</a:t>
                      </a:r>
                      <a:endParaRPr lang="pl-PL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506" marR="7506" marT="75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5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 </a:t>
                      </a:r>
                      <a:r>
                        <a:rPr lang="pl-PL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457</a:t>
                      </a:r>
                      <a:endParaRPr lang="pl-PL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506" marR="7506" marT="75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5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658</a:t>
                      </a:r>
                      <a:endParaRPr lang="pl-PL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506" marR="7506" marT="75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5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118</a:t>
                      </a:r>
                      <a:endParaRPr lang="pl-PL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506" marR="7506" marT="75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5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 </a:t>
                      </a:r>
                      <a:r>
                        <a:rPr lang="pl-PL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632</a:t>
                      </a:r>
                      <a:endParaRPr lang="pl-PL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506" marR="7506" marT="75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5E7"/>
                    </a:solidFill>
                  </a:tcPr>
                </a:tc>
              </a:tr>
              <a:tr h="357516">
                <a:tc>
                  <a:txBody>
                    <a:bodyPr/>
                    <a:lstStyle/>
                    <a:p>
                      <a:pPr algn="r" fontAlgn="b"/>
                      <a:r>
                        <a:rPr lang="pl-PL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16.</a:t>
                      </a:r>
                      <a:endParaRPr lang="pl-PL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506" marR="7506" marT="75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>
                        <a:alpha val="5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85725" indent="0" algn="l" fontAlgn="b"/>
                      <a:r>
                        <a:rPr lang="pl-PL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Procentowy udział w grupie bezrobotnych na dzień </a:t>
                      </a:r>
                      <a:r>
                        <a:rPr lang="pl-PL" sz="10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31.12.2015 </a:t>
                      </a:r>
                      <a:r>
                        <a:rPr lang="pl-PL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r.</a:t>
                      </a:r>
                    </a:p>
                  </a:txBody>
                  <a:tcPr marL="7506" marR="7506" marT="75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>
                        <a:alpha val="5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100,0</a:t>
                      </a:r>
                    </a:p>
                  </a:txBody>
                  <a:tcPr marL="7506" marR="7506" marT="75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>
                        <a:alpha val="5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56</a:t>
                      </a:r>
                      <a:endParaRPr lang="pl-PL" sz="1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506" marR="7506" marT="75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>
                        <a:alpha val="5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18,7</a:t>
                      </a:r>
                    </a:p>
                  </a:txBody>
                  <a:tcPr marL="7506" marR="7506" marT="75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>
                        <a:alpha val="5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52,8</a:t>
                      </a:r>
                      <a:endParaRPr lang="pl-PL" sz="1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506" marR="7506" marT="75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>
                        <a:alpha val="5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23,8</a:t>
                      </a:r>
                      <a:endParaRPr lang="pl-PL" sz="1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506" marR="7506" marT="75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>
                        <a:alpha val="5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4,3</a:t>
                      </a:r>
                      <a:endParaRPr lang="pl-PL" sz="1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506" marR="7506" marT="75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>
                        <a:alpha val="5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59,1</a:t>
                      </a:r>
                      <a:endParaRPr lang="pl-PL" sz="1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506" marR="7506" marT="75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>
                        <a:alpha val="55000"/>
                      </a:srgbClr>
                    </a:solidFill>
                  </a:tcPr>
                </a:tc>
              </a:tr>
              <a:tr h="639597">
                <a:tc>
                  <a:txBody>
                    <a:bodyPr/>
                    <a:lstStyle/>
                    <a:p>
                      <a:pPr algn="r" fontAlgn="b"/>
                      <a:r>
                        <a:rPr lang="pl-PL" sz="10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17</a:t>
                      </a:r>
                      <a:r>
                        <a:rPr lang="pl-PL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.</a:t>
                      </a:r>
                      <a:endParaRPr lang="pl-PL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506" marR="7506" marT="75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>
                        <a:alpha val="5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85725" indent="0" algn="l" fontAlgn="b"/>
                      <a:r>
                        <a:rPr lang="pl-PL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Różnica pomiędzy procentowym udziałem danej podgrupy w grupie osób aktywizowanych a procentowym udziałem w populacji bezrobotnych(wiersz 15 - 18)</a:t>
                      </a:r>
                    </a:p>
                  </a:txBody>
                  <a:tcPr marL="7506" marR="7506" marT="75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5E7">
                        <a:alpha val="5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</a:t>
                      </a:r>
                    </a:p>
                  </a:txBody>
                  <a:tcPr marL="7506" marR="7506" marT="75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5E7">
                        <a:alpha val="5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0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</a:rPr>
                        <a:t>-0,5</a:t>
                      </a:r>
                      <a:endParaRPr lang="pl-PL" sz="10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506" marR="7506" marT="75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5E7">
                        <a:alpha val="5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000" b="1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</a:rPr>
                        <a:t>8,1</a:t>
                      </a:r>
                      <a:endParaRPr lang="pl-PL" sz="1000" b="1" i="0" u="none" strike="noStrike" dirty="0">
                        <a:solidFill>
                          <a:srgbClr val="00B05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506" marR="7506" marT="75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5E7">
                        <a:alpha val="5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0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</a:rPr>
                        <a:t>-3,5</a:t>
                      </a:r>
                      <a:endParaRPr lang="pl-PL" sz="10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506" marR="7506" marT="75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5E7">
                        <a:alpha val="5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0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</a:rPr>
                        <a:t>-2,5</a:t>
                      </a:r>
                      <a:endParaRPr lang="pl-PL" sz="10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506" marR="7506" marT="75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5E7">
                        <a:alpha val="5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000" b="1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</a:rPr>
                        <a:t>0,5</a:t>
                      </a:r>
                      <a:endParaRPr lang="pl-PL" sz="1000" b="1" i="0" u="none" strike="noStrike" dirty="0">
                        <a:solidFill>
                          <a:srgbClr val="00B05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506" marR="7506" marT="75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5E7">
                        <a:alpha val="5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0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</a:rPr>
                        <a:t>-3,2</a:t>
                      </a:r>
                      <a:endParaRPr lang="pl-PL" sz="10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506" marR="7506" marT="75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5E7">
                        <a:alpha val="55000"/>
                      </a:srgbClr>
                    </a:solidFill>
                  </a:tcPr>
                </a:tc>
              </a:tr>
            </a:tbl>
          </a:graphicData>
        </a:graphic>
      </p:graphicFrame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AE03F50-8DEE-4AC5-89DE-EB278F301EC7}" type="slidenum">
              <a:rPr lang="pl-PL" smtClean="0">
                <a:solidFill>
                  <a:srgbClr val="000000"/>
                </a:solidFill>
              </a:rPr>
              <a:pPr>
                <a:defRPr/>
              </a:pPr>
              <a:t>7</a:t>
            </a:fld>
            <a:endParaRPr lang="pl-PL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24193835"/>
      </p:ext>
    </p:extLst>
  </p:cSld>
  <p:clrMapOvr>
    <a:masterClrMapping/>
  </p:clrMapOvr>
  <p:transition>
    <p:wipe dir="u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90"/>
          <p:cNvSpPr txBox="1">
            <a:spLocks noChangeArrowheads="1"/>
          </p:cNvSpPr>
          <p:nvPr/>
        </p:nvSpPr>
        <p:spPr bwMode="auto">
          <a:xfrm>
            <a:off x="251520" y="476672"/>
            <a:ext cx="8748712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pl-PL" b="1" dirty="0" smtClean="0">
                <a:solidFill>
                  <a:schemeClr val="accent2">
                    <a:lumMod val="75000"/>
                  </a:schemeClr>
                </a:solidFill>
                <a:cs typeface="Times New Roman" pitchFamily="18" charset="0"/>
              </a:rPr>
              <a:t>Podmioty gospodarcze w powiecie sępoleńskim z uwzględnieniem klas wielkości </a:t>
            </a:r>
            <a:br>
              <a:rPr lang="pl-PL" b="1" dirty="0" smtClean="0">
                <a:solidFill>
                  <a:schemeClr val="accent2">
                    <a:lumMod val="75000"/>
                  </a:schemeClr>
                </a:solidFill>
                <a:cs typeface="Times New Roman" pitchFamily="18" charset="0"/>
              </a:rPr>
            </a:br>
            <a:r>
              <a:rPr lang="pl-PL" b="1" dirty="0" smtClean="0">
                <a:solidFill>
                  <a:schemeClr val="accent2">
                    <a:lumMod val="75000"/>
                  </a:schemeClr>
                </a:solidFill>
                <a:cs typeface="Times New Roman" pitchFamily="18" charset="0"/>
              </a:rPr>
              <a:t>w latach 2008-2014</a:t>
            </a:r>
            <a:endParaRPr lang="pl-PL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Symbol zastępczy numeru slajd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AE03F50-8DEE-4AC5-89DE-EB278F301EC7}" type="slidenum">
              <a:rPr lang="pl-PL" smtClean="0"/>
              <a:pPr>
                <a:defRPr/>
              </a:pPr>
              <a:t>8</a:t>
            </a:fld>
            <a:endParaRPr lang="pl-PL" dirty="0"/>
          </a:p>
        </p:txBody>
      </p:sp>
      <p:graphicFrame>
        <p:nvGraphicFramePr>
          <p:cNvPr id="9" name="Tabela 8"/>
          <p:cNvGraphicFramePr>
            <a:graphicFrameLocks noGrp="1"/>
          </p:cNvGraphicFramePr>
          <p:nvPr>
            <p:extLst/>
          </p:nvPr>
        </p:nvGraphicFramePr>
        <p:xfrm>
          <a:off x="899592" y="1772816"/>
          <a:ext cx="7344811" cy="3096342"/>
        </p:xfrm>
        <a:graphic>
          <a:graphicData uri="http://schemas.openxmlformats.org/drawingml/2006/table">
            <a:tbl>
              <a:tblPr/>
              <a:tblGrid>
                <a:gridCol w="1220910"/>
                <a:gridCol w="874843"/>
                <a:gridCol w="874843"/>
                <a:gridCol w="874843"/>
                <a:gridCol w="874843"/>
                <a:gridCol w="874843"/>
                <a:gridCol w="874843"/>
                <a:gridCol w="874843"/>
              </a:tblGrid>
              <a:tr h="980824">
                <a:tc>
                  <a:txBody>
                    <a:bodyPr/>
                    <a:lstStyle/>
                    <a:p>
                      <a:pPr algn="l" rtl="0" fontAlgn="ctr"/>
                      <a:r>
                        <a:rPr lang="pl-PL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Podmioty wg klas </a:t>
                      </a:r>
                      <a:r>
                        <a:rPr lang="pl-PL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wielkości*</a:t>
                      </a:r>
                      <a:endParaRPr lang="pl-PL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39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2008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39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2009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39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2010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39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2011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39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2012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39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2013</a:t>
                      </a:r>
                      <a:endParaRPr lang="pl-PL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39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2014</a:t>
                      </a:r>
                      <a:endParaRPr lang="pl-PL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399"/>
                    </a:solidFill>
                  </a:tcPr>
                </a:tc>
              </a:tr>
              <a:tr h="344905"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ogółem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5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l-PL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3 226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400" b="0" i="0" u="none" strike="noStrike" dirty="0">
                          <a:effectLst/>
                          <a:latin typeface="Times New Roman" panose="02020603050405020304" pitchFamily="18" charset="0"/>
                        </a:rPr>
                        <a:t>2890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400" b="0" i="0" u="none" strike="noStrike" dirty="0">
                          <a:effectLst/>
                          <a:latin typeface="Times New Roman" panose="02020603050405020304" pitchFamily="18" charset="0"/>
                        </a:rPr>
                        <a:t>2956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400" b="0" i="0" u="none" strike="noStrike" dirty="0">
                          <a:effectLst/>
                          <a:latin typeface="Times New Roman" panose="02020603050405020304" pitchFamily="18" charset="0"/>
                        </a:rPr>
                        <a:t>2907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l-PL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3 013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l-PL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3083</a:t>
                      </a:r>
                      <a:endParaRPr lang="pl-PL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l-PL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3078</a:t>
                      </a:r>
                      <a:endParaRPr lang="pl-PL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4905"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0 - 9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5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l-PL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3 057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400" b="0" i="0" u="none" strike="noStrike" dirty="0">
                          <a:effectLst/>
                          <a:latin typeface="Times New Roman" panose="02020603050405020304" pitchFamily="18" charset="0"/>
                        </a:rPr>
                        <a:t>2728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400" b="0" i="0" u="none" strike="noStrike" dirty="0">
                          <a:effectLst/>
                          <a:latin typeface="Times New Roman" panose="02020603050405020304" pitchFamily="18" charset="0"/>
                        </a:rPr>
                        <a:t>2793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400" b="0" i="0" u="none" strike="noStrike" dirty="0">
                          <a:effectLst/>
                          <a:latin typeface="Times New Roman" panose="02020603050405020304" pitchFamily="18" charset="0"/>
                        </a:rPr>
                        <a:t>2748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l-PL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2 858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l-PL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2945</a:t>
                      </a:r>
                      <a:endParaRPr lang="pl-PL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l-PL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2939</a:t>
                      </a:r>
                      <a:endParaRPr lang="pl-PL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4905"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10 - 49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5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l-PL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148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400" b="0" i="0" u="none" strike="noStrike">
                          <a:effectLst/>
                          <a:latin typeface="Times New Roman" panose="02020603050405020304" pitchFamily="18" charset="0"/>
                        </a:rPr>
                        <a:t>142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400" b="0" i="0" u="none" strike="noStrike" dirty="0">
                          <a:effectLst/>
                          <a:latin typeface="Times New Roman" panose="02020603050405020304" pitchFamily="18" charset="0"/>
                        </a:rPr>
                        <a:t>143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400" b="0" i="0" u="none" strike="noStrike" dirty="0">
                          <a:effectLst/>
                          <a:latin typeface="Times New Roman" panose="02020603050405020304" pitchFamily="18" charset="0"/>
                        </a:rPr>
                        <a:t>138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400" b="0" i="0" u="none" strike="noStrike">
                          <a:effectLst/>
                          <a:latin typeface="Times New Roman" panose="02020603050405020304" pitchFamily="18" charset="0"/>
                        </a:rPr>
                        <a:t>133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400" b="0" i="0" u="none" strike="noStrike" dirty="0" smtClean="0">
                          <a:effectLst/>
                          <a:latin typeface="Times New Roman" panose="02020603050405020304" pitchFamily="18" charset="0"/>
                        </a:rPr>
                        <a:t>118</a:t>
                      </a:r>
                      <a:endParaRPr lang="pl-PL" sz="14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400" b="0" i="0" u="none" strike="noStrike" dirty="0" smtClean="0">
                          <a:effectLst/>
                          <a:latin typeface="Times New Roman" panose="02020603050405020304" pitchFamily="18" charset="0"/>
                        </a:rPr>
                        <a:t>120</a:t>
                      </a:r>
                      <a:endParaRPr lang="pl-PL" sz="14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4905"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50 - 249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5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l-PL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400" b="0" i="0" u="none" strike="noStrike">
                          <a:effectLst/>
                          <a:latin typeface="Times New Roman" panose="02020603050405020304" pitchFamily="18" charset="0"/>
                        </a:rPr>
                        <a:t>20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400" b="0" i="0" u="none" strike="noStrike">
                          <a:effectLst/>
                          <a:latin typeface="Times New Roman" panose="02020603050405020304" pitchFamily="18" charset="0"/>
                        </a:rPr>
                        <a:t>20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400" b="0" i="0" u="none" strike="noStrike" dirty="0">
                          <a:effectLst/>
                          <a:latin typeface="Times New Roman" panose="02020603050405020304" pitchFamily="18" charset="0"/>
                        </a:rPr>
                        <a:t>21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l-PL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l-PL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20</a:t>
                      </a:r>
                      <a:endParaRPr lang="pl-PL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l-PL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19</a:t>
                      </a:r>
                      <a:endParaRPr lang="pl-PL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4905"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250 - 999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5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l-PL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l-PL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l-PL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l-PL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l-PL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l-PL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  <a:endParaRPr lang="pl-PL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l-PL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  <a:endParaRPr lang="pl-PL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0993"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1000 </a:t>
                      </a:r>
                      <a:r>
                        <a:rPr lang="pl-PL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i </a:t>
                      </a:r>
                      <a:r>
                        <a:rPr lang="pl-PL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więcej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5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l-PL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l-PL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l-PL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l-PL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l-PL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l-PL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  <a:endParaRPr lang="pl-PL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l-PL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  <a:endParaRPr lang="pl-PL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6" name="pole tekstowe 5"/>
          <p:cNvSpPr txBox="1"/>
          <p:nvPr/>
        </p:nvSpPr>
        <p:spPr>
          <a:xfrm>
            <a:off x="755576" y="5085184"/>
            <a:ext cx="814724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200" dirty="0" smtClean="0"/>
              <a:t>* Źródło: Urząd Statystyczny w Bydgoszczy</a:t>
            </a:r>
            <a:endParaRPr lang="pl-PL" sz="1200" dirty="0"/>
          </a:p>
        </p:txBody>
      </p:sp>
    </p:spTree>
    <p:extLst>
      <p:ext uri="{BB962C8B-B14F-4D97-AF65-F5344CB8AC3E}">
        <p14:creationId xmlns:p14="http://schemas.microsoft.com/office/powerpoint/2010/main" xmlns="" val="3032216279"/>
      </p:ext>
    </p:extLst>
  </p:cSld>
  <p:clrMapOvr>
    <a:masterClrMapping/>
  </p:clrMapOvr>
  <p:transition>
    <p:wipe dir="u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AE03F50-8DEE-4AC5-89DE-EB278F301EC7}" type="slidenum">
              <a:rPr lang="pl-PL" smtClean="0"/>
              <a:pPr>
                <a:defRPr/>
              </a:pPr>
              <a:t>9</a:t>
            </a:fld>
            <a:endParaRPr lang="pl-PL" dirty="0"/>
          </a:p>
        </p:txBody>
      </p:sp>
      <p:graphicFrame>
        <p:nvGraphicFramePr>
          <p:cNvPr id="6" name="Tabela 5"/>
          <p:cNvGraphicFramePr>
            <a:graphicFrameLocks noGrp="1"/>
          </p:cNvGraphicFramePr>
          <p:nvPr>
            <p:extLst/>
          </p:nvPr>
        </p:nvGraphicFramePr>
        <p:xfrm>
          <a:off x="380057" y="1425832"/>
          <a:ext cx="8208913" cy="3135943"/>
        </p:xfrm>
        <a:graphic>
          <a:graphicData uri="http://schemas.openxmlformats.org/drawingml/2006/table">
            <a:tbl>
              <a:tblPr/>
              <a:tblGrid>
                <a:gridCol w="1938215"/>
                <a:gridCol w="969108"/>
                <a:gridCol w="969108"/>
                <a:gridCol w="912102"/>
                <a:gridCol w="855095"/>
                <a:gridCol w="855095"/>
                <a:gridCol w="855095"/>
                <a:gridCol w="855095"/>
              </a:tblGrid>
              <a:tr h="710947">
                <a:tc>
                  <a:txBody>
                    <a:bodyPr/>
                    <a:lstStyle/>
                    <a:p>
                      <a:pPr algn="l" fontAlgn="b"/>
                      <a:r>
                        <a:rPr lang="pl-PL" sz="1400" b="1" i="0" u="none" strike="noStrike" dirty="0">
                          <a:effectLst/>
                          <a:latin typeface="Times New Roman" panose="02020603050405020304" pitchFamily="18" charset="0"/>
                        </a:rPr>
                        <a:t>Wyszczególnienie</a:t>
                      </a:r>
                    </a:p>
                  </a:txBody>
                  <a:tcPr marL="72000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3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400" b="1" i="0" u="none" strike="noStrike" dirty="0">
                          <a:effectLst/>
                          <a:latin typeface="Times New Roman" panose="02020603050405020304" pitchFamily="18" charset="0"/>
                        </a:rPr>
                        <a:t>2008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3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400" b="1" i="0" u="none" strike="noStrike" dirty="0">
                          <a:effectLst/>
                          <a:latin typeface="Times New Roman" panose="02020603050405020304" pitchFamily="18" charset="0"/>
                        </a:rPr>
                        <a:t>2009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3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400" b="1" i="0" u="none" strike="noStrike" dirty="0">
                          <a:effectLst/>
                          <a:latin typeface="Times New Roman" panose="02020603050405020304" pitchFamily="18" charset="0"/>
                        </a:rPr>
                        <a:t>2010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3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400" b="1" i="0" u="none" strike="noStrike" dirty="0">
                          <a:effectLst/>
                          <a:latin typeface="Times New Roman" panose="02020603050405020304" pitchFamily="18" charset="0"/>
                        </a:rPr>
                        <a:t>2011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3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400" b="1" i="0" u="none" strike="noStrike" dirty="0">
                          <a:effectLst/>
                          <a:latin typeface="Times New Roman" panose="02020603050405020304" pitchFamily="18" charset="0"/>
                        </a:rPr>
                        <a:t>2012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3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400" b="1" i="0" u="none" strike="noStrike" dirty="0" smtClean="0">
                          <a:effectLst/>
                          <a:latin typeface="Times New Roman" panose="02020603050405020304" pitchFamily="18" charset="0"/>
                        </a:rPr>
                        <a:t>2013</a:t>
                      </a:r>
                      <a:endParaRPr lang="pl-PL" sz="1400" b="1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3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400" b="1" i="0" u="none" strike="noStrike" dirty="0" smtClean="0">
                          <a:effectLst/>
                          <a:latin typeface="Times New Roman" panose="02020603050405020304" pitchFamily="18" charset="0"/>
                        </a:rPr>
                        <a:t>2014</a:t>
                      </a:r>
                      <a:endParaRPr lang="pl-PL" sz="1400" b="1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399"/>
                    </a:solidFill>
                  </a:tcPr>
                </a:tc>
              </a:tr>
              <a:tr h="657205">
                <a:tc>
                  <a:txBody>
                    <a:bodyPr/>
                    <a:lstStyle/>
                    <a:p>
                      <a:pPr algn="l" fontAlgn="b"/>
                      <a:r>
                        <a:rPr lang="pl-PL" sz="1400" b="1" i="0" u="none" strike="noStrike" dirty="0">
                          <a:effectLst/>
                          <a:latin typeface="Times New Roman" panose="02020603050405020304" pitchFamily="18" charset="0"/>
                        </a:rPr>
                        <a:t>Liczba osób pracujących </a:t>
                      </a:r>
                      <a:r>
                        <a:rPr lang="pl-PL" sz="1400" b="1" i="0" u="none" strike="noStrike" dirty="0" smtClean="0">
                          <a:effectLst/>
                          <a:latin typeface="Times New Roman" panose="02020603050405020304" pitchFamily="18" charset="0"/>
                        </a:rPr>
                        <a:t/>
                      </a:r>
                      <a:br>
                        <a:rPr lang="pl-PL" sz="1400" b="1" i="0" u="none" strike="noStrike" dirty="0" smtClean="0">
                          <a:effectLst/>
                          <a:latin typeface="Times New Roman" panose="02020603050405020304" pitchFamily="18" charset="0"/>
                        </a:rPr>
                      </a:br>
                      <a:r>
                        <a:rPr lang="pl-PL" sz="1400" b="1" i="0" u="none" strike="noStrike" dirty="0" smtClean="0">
                          <a:effectLst/>
                          <a:latin typeface="Times New Roman" panose="02020603050405020304" pitchFamily="18" charset="0"/>
                        </a:rPr>
                        <a:t>w zakładach </a:t>
                      </a:r>
                      <a:r>
                        <a:rPr lang="pl-PL" sz="1400" b="1" i="0" u="none" strike="noStrike" dirty="0">
                          <a:effectLst/>
                          <a:latin typeface="Times New Roman" panose="02020603050405020304" pitchFamily="18" charset="0"/>
                        </a:rPr>
                        <a:t>do 9 os*</a:t>
                      </a:r>
                    </a:p>
                  </a:txBody>
                  <a:tcPr marL="72000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5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l-PL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4 586</a:t>
                      </a:r>
                      <a:endParaRPr lang="pl-PL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400" b="0" i="0" u="none" strike="noStrike" dirty="0" smtClean="0">
                          <a:effectLst/>
                          <a:latin typeface="Times New Roman" panose="02020603050405020304" pitchFamily="18" charset="0"/>
                        </a:rPr>
                        <a:t>4 092</a:t>
                      </a:r>
                      <a:endParaRPr lang="pl-PL" sz="14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400" b="0" i="0" u="none" strike="noStrike" dirty="0" smtClean="0">
                          <a:effectLst/>
                          <a:latin typeface="Times New Roman" panose="02020603050405020304" pitchFamily="18" charset="0"/>
                        </a:rPr>
                        <a:t>4 190</a:t>
                      </a:r>
                      <a:endParaRPr lang="pl-PL" sz="14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400" b="0" i="0" u="none" strike="noStrike" dirty="0" smtClean="0">
                          <a:effectLst/>
                          <a:latin typeface="Times New Roman" panose="02020603050405020304" pitchFamily="18" charset="0"/>
                        </a:rPr>
                        <a:t>4 122</a:t>
                      </a:r>
                      <a:endParaRPr lang="pl-PL" sz="14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l-PL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4 287</a:t>
                      </a:r>
                      <a:endParaRPr lang="pl-PL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l-PL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4 418</a:t>
                      </a:r>
                      <a:endParaRPr lang="pl-PL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l-PL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4 409</a:t>
                      </a:r>
                      <a:endParaRPr lang="pl-PL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76064">
                <a:tc>
                  <a:txBody>
                    <a:bodyPr/>
                    <a:lstStyle/>
                    <a:p>
                      <a:pPr algn="l" fontAlgn="b"/>
                      <a:r>
                        <a:rPr lang="pl-PL" sz="1400" b="1" i="0" u="none" strike="noStrike" dirty="0">
                          <a:effectLst/>
                          <a:latin typeface="Times New Roman" panose="02020603050405020304" pitchFamily="18" charset="0"/>
                        </a:rPr>
                        <a:t>Liczba osób pracujących </a:t>
                      </a:r>
                      <a:r>
                        <a:rPr lang="pl-PL" sz="1400" b="1" i="0" u="none" strike="noStrike" dirty="0" smtClean="0">
                          <a:effectLst/>
                          <a:latin typeface="Times New Roman" panose="02020603050405020304" pitchFamily="18" charset="0"/>
                        </a:rPr>
                        <a:t/>
                      </a:r>
                      <a:br>
                        <a:rPr lang="pl-PL" sz="1400" b="1" i="0" u="none" strike="noStrike" dirty="0" smtClean="0">
                          <a:effectLst/>
                          <a:latin typeface="Times New Roman" panose="02020603050405020304" pitchFamily="18" charset="0"/>
                        </a:rPr>
                      </a:br>
                      <a:r>
                        <a:rPr lang="pl-PL" sz="1400" b="1" i="0" u="none" strike="noStrike" dirty="0" smtClean="0">
                          <a:effectLst/>
                          <a:latin typeface="Times New Roman" panose="02020603050405020304" pitchFamily="18" charset="0"/>
                        </a:rPr>
                        <a:t>w </a:t>
                      </a:r>
                      <a:r>
                        <a:rPr lang="pl-PL" sz="1400" b="1" i="0" u="none" strike="noStrike" dirty="0">
                          <a:effectLst/>
                          <a:latin typeface="Times New Roman" panose="02020603050405020304" pitchFamily="18" charset="0"/>
                        </a:rPr>
                        <a:t>zakładach pow. 9 </a:t>
                      </a:r>
                      <a:r>
                        <a:rPr lang="pl-PL" sz="1400" b="1" i="0" u="none" strike="noStrike" dirty="0" smtClean="0">
                          <a:effectLst/>
                          <a:latin typeface="Times New Roman" panose="02020603050405020304" pitchFamily="18" charset="0"/>
                        </a:rPr>
                        <a:t>os**</a:t>
                      </a:r>
                      <a:endParaRPr lang="pl-PL" sz="1400" b="1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2000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5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400" b="0" i="0" u="none" strike="noStrike" dirty="0" smtClean="0">
                          <a:effectLst/>
                          <a:latin typeface="Times New Roman" panose="02020603050405020304" pitchFamily="18" charset="0"/>
                        </a:rPr>
                        <a:t>5 726</a:t>
                      </a:r>
                      <a:endParaRPr lang="pl-PL" sz="14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400" b="0" i="0" u="none" strike="noStrike" dirty="0" smtClean="0">
                          <a:effectLst/>
                          <a:latin typeface="Times New Roman" panose="02020603050405020304" pitchFamily="18" charset="0"/>
                        </a:rPr>
                        <a:t>5 397</a:t>
                      </a:r>
                      <a:endParaRPr lang="pl-PL" sz="14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400" b="0" i="0" u="none" strike="noStrike" dirty="0" smtClean="0">
                          <a:effectLst/>
                          <a:latin typeface="Times New Roman" panose="02020603050405020304" pitchFamily="18" charset="0"/>
                        </a:rPr>
                        <a:t>5 314</a:t>
                      </a:r>
                      <a:endParaRPr lang="pl-PL" sz="14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400" b="0" i="0" u="none" strike="noStrike" dirty="0" smtClean="0">
                          <a:effectLst/>
                          <a:latin typeface="Times New Roman" panose="02020603050405020304" pitchFamily="18" charset="0"/>
                        </a:rPr>
                        <a:t>5 569</a:t>
                      </a:r>
                      <a:endParaRPr lang="pl-PL" sz="14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400" b="0" i="0" u="none" strike="noStrike" dirty="0" smtClean="0">
                          <a:effectLst/>
                          <a:latin typeface="Times New Roman" panose="02020603050405020304" pitchFamily="18" charset="0"/>
                        </a:rPr>
                        <a:t>5 765</a:t>
                      </a:r>
                      <a:endParaRPr lang="pl-PL" sz="14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400" b="0" i="0" u="none" strike="noStrike" dirty="0" smtClean="0">
                          <a:effectLst/>
                          <a:latin typeface="Times New Roman" panose="02020603050405020304" pitchFamily="18" charset="0"/>
                        </a:rPr>
                        <a:t>5 831</a:t>
                      </a:r>
                      <a:endParaRPr lang="pl-PL" sz="14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400" b="0" i="0" u="none" strike="noStrike" dirty="0" smtClean="0">
                          <a:effectLst/>
                          <a:latin typeface="Times New Roman" panose="02020603050405020304" pitchFamily="18" charset="0"/>
                        </a:rPr>
                        <a:t>6 075</a:t>
                      </a:r>
                      <a:endParaRPr lang="pl-PL" sz="14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48072">
                <a:tc>
                  <a:txBody>
                    <a:bodyPr/>
                    <a:lstStyle/>
                    <a:p>
                      <a:pPr algn="l" fontAlgn="b"/>
                      <a:r>
                        <a:rPr lang="pl-PL" sz="1400" b="1" i="0" u="none" strike="noStrike" dirty="0">
                          <a:effectLst/>
                          <a:latin typeface="Times New Roman" panose="02020603050405020304" pitchFamily="18" charset="0"/>
                        </a:rPr>
                        <a:t>Liczba osób pracujących </a:t>
                      </a:r>
                      <a:r>
                        <a:rPr lang="pl-PL" sz="1400" b="1" i="0" u="none" strike="noStrike" dirty="0" smtClean="0">
                          <a:effectLst/>
                          <a:latin typeface="Times New Roman" panose="02020603050405020304" pitchFamily="18" charset="0"/>
                        </a:rPr>
                        <a:t/>
                      </a:r>
                      <a:br>
                        <a:rPr lang="pl-PL" sz="1400" b="1" i="0" u="none" strike="noStrike" dirty="0" smtClean="0">
                          <a:effectLst/>
                          <a:latin typeface="Times New Roman" panose="02020603050405020304" pitchFamily="18" charset="0"/>
                        </a:rPr>
                      </a:br>
                      <a:r>
                        <a:rPr lang="pl-PL" sz="1400" b="1" i="0" u="none" strike="noStrike" dirty="0" smtClean="0">
                          <a:effectLst/>
                          <a:latin typeface="Times New Roman" panose="02020603050405020304" pitchFamily="18" charset="0"/>
                        </a:rPr>
                        <a:t>w </a:t>
                      </a:r>
                      <a:r>
                        <a:rPr lang="pl-PL" sz="1400" b="1" i="0" u="none" strike="noStrike" dirty="0">
                          <a:effectLst/>
                          <a:latin typeface="Times New Roman" panose="02020603050405020304" pitchFamily="18" charset="0"/>
                        </a:rPr>
                        <a:t>rolnictwie</a:t>
                      </a:r>
                    </a:p>
                  </a:txBody>
                  <a:tcPr marL="72000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5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400" b="0" i="0" u="none" strike="noStrike" dirty="0" smtClean="0">
                          <a:effectLst/>
                          <a:latin typeface="Times New Roman" panose="02020603050405020304" pitchFamily="18" charset="0"/>
                        </a:rPr>
                        <a:t>3 584</a:t>
                      </a:r>
                      <a:endParaRPr lang="pl-PL" sz="14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400" b="0" i="0" u="none" strike="noStrike" dirty="0" smtClean="0">
                          <a:effectLst/>
                          <a:latin typeface="Times New Roman" panose="02020603050405020304" pitchFamily="18" charset="0"/>
                        </a:rPr>
                        <a:t>3 575</a:t>
                      </a:r>
                      <a:endParaRPr lang="pl-PL" sz="14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400" b="0" i="0" u="none" strike="noStrike" dirty="0" smtClean="0">
                          <a:effectLst/>
                          <a:latin typeface="Times New Roman" panose="02020603050405020304" pitchFamily="18" charset="0"/>
                        </a:rPr>
                        <a:t>3 084</a:t>
                      </a:r>
                      <a:endParaRPr lang="pl-PL" sz="14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400" b="0" i="0" u="none" strike="noStrike" dirty="0" smtClean="0">
                          <a:effectLst/>
                          <a:latin typeface="Times New Roman" panose="02020603050405020304" pitchFamily="18" charset="0"/>
                        </a:rPr>
                        <a:t>3 097</a:t>
                      </a:r>
                      <a:endParaRPr lang="pl-PL" sz="14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400" b="0" i="0" u="none" strike="noStrike" dirty="0" smtClean="0">
                          <a:effectLst/>
                          <a:latin typeface="Times New Roman" panose="02020603050405020304" pitchFamily="18" charset="0"/>
                        </a:rPr>
                        <a:t>3 131</a:t>
                      </a:r>
                      <a:endParaRPr lang="pl-PL" sz="14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400" b="0" i="0" u="none" strike="noStrike" dirty="0" smtClean="0">
                          <a:effectLst/>
                          <a:latin typeface="Times New Roman" panose="02020603050405020304" pitchFamily="18" charset="0"/>
                        </a:rPr>
                        <a:t>3 131</a:t>
                      </a:r>
                      <a:endParaRPr lang="pl-PL" sz="14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400" b="0" i="0" u="none" strike="noStrike" dirty="0" smtClean="0">
                          <a:effectLst/>
                          <a:latin typeface="Times New Roman" panose="02020603050405020304" pitchFamily="18" charset="0"/>
                        </a:rPr>
                        <a:t>3 149</a:t>
                      </a:r>
                      <a:endParaRPr lang="pl-PL" sz="14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8581">
                <a:tc>
                  <a:txBody>
                    <a:bodyPr/>
                    <a:lstStyle/>
                    <a:p>
                      <a:pPr algn="l" fontAlgn="b"/>
                      <a:r>
                        <a:rPr lang="pl-PL" sz="1400" b="1" i="0" u="none" strike="noStrike" dirty="0">
                          <a:effectLst/>
                          <a:latin typeface="Times New Roman" panose="02020603050405020304" pitchFamily="18" charset="0"/>
                        </a:rPr>
                        <a:t>Razem</a:t>
                      </a:r>
                    </a:p>
                  </a:txBody>
                  <a:tcPr marL="72000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>
                        <a:alpha val="5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400" b="1" i="0" u="none" strike="noStrike" dirty="0" smtClean="0">
                          <a:effectLst/>
                          <a:latin typeface="Times New Roman" panose="02020603050405020304" pitchFamily="18" charset="0"/>
                        </a:rPr>
                        <a:t>13 896</a:t>
                      </a:r>
                      <a:endParaRPr lang="pl-PL" sz="1400" b="1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>
                        <a:alpha val="5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400" b="1" i="0" u="none" strike="noStrike" dirty="0" smtClean="0">
                          <a:effectLst/>
                          <a:latin typeface="Times New Roman" panose="02020603050405020304" pitchFamily="18" charset="0"/>
                        </a:rPr>
                        <a:t>13064</a:t>
                      </a:r>
                      <a:endParaRPr lang="pl-PL" sz="1400" b="1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>
                        <a:alpha val="5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400" b="1" i="0" u="none" strike="noStrike" dirty="0" smtClean="0">
                          <a:effectLst/>
                          <a:latin typeface="Times New Roman" panose="02020603050405020304" pitchFamily="18" charset="0"/>
                        </a:rPr>
                        <a:t>12 588</a:t>
                      </a:r>
                      <a:endParaRPr lang="pl-PL" sz="1400" b="1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>
                        <a:alpha val="5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400" b="1" i="0" u="none" strike="noStrike" dirty="0" smtClean="0">
                          <a:effectLst/>
                          <a:latin typeface="Times New Roman" panose="02020603050405020304" pitchFamily="18" charset="0"/>
                        </a:rPr>
                        <a:t>12 788</a:t>
                      </a:r>
                      <a:endParaRPr lang="pl-PL" sz="1400" b="1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>
                        <a:alpha val="5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400" b="1" i="0" u="none" strike="noStrike" dirty="0" smtClean="0">
                          <a:effectLst/>
                          <a:latin typeface="Times New Roman" panose="02020603050405020304" pitchFamily="18" charset="0"/>
                        </a:rPr>
                        <a:t>13 183</a:t>
                      </a:r>
                      <a:endParaRPr lang="pl-PL" sz="1400" b="1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>
                        <a:alpha val="5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400" b="1" i="0" u="none" strike="noStrike" dirty="0" smtClean="0">
                          <a:effectLst/>
                          <a:latin typeface="Times New Roman" panose="02020603050405020304" pitchFamily="18" charset="0"/>
                        </a:rPr>
                        <a:t>13 380</a:t>
                      </a:r>
                      <a:endParaRPr lang="pl-PL" sz="1400" b="1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>
                        <a:alpha val="5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400" b="1" i="0" u="none" strike="noStrike" dirty="0" smtClean="0">
                          <a:effectLst/>
                          <a:latin typeface="Times New Roman" panose="02020603050405020304" pitchFamily="18" charset="0"/>
                        </a:rPr>
                        <a:t>13 633</a:t>
                      </a:r>
                      <a:endParaRPr lang="pl-PL" sz="1400" b="1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>
                        <a:alpha val="55000"/>
                      </a:srgbClr>
                    </a:solidFill>
                  </a:tcPr>
                </a:tc>
              </a:tr>
            </a:tbl>
          </a:graphicData>
        </a:graphic>
      </p:graphicFrame>
      <p:sp>
        <p:nvSpPr>
          <p:cNvPr id="7" name="Text Box 90"/>
          <p:cNvSpPr txBox="1">
            <a:spLocks noChangeArrowheads="1"/>
          </p:cNvSpPr>
          <p:nvPr/>
        </p:nvSpPr>
        <p:spPr bwMode="auto">
          <a:xfrm>
            <a:off x="251520" y="362132"/>
            <a:ext cx="8748712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pl-PL" b="1" dirty="0" smtClean="0">
                <a:solidFill>
                  <a:schemeClr val="accent2">
                    <a:lumMod val="75000"/>
                  </a:schemeClr>
                </a:solidFill>
                <a:cs typeface="Times New Roman" pitchFamily="18" charset="0"/>
              </a:rPr>
              <a:t>Liczba osób pracujących w podmiotach gospodarczych i rolnictwie w powiecie sępoleńskim w latach 2008-2014</a:t>
            </a:r>
            <a:endParaRPr lang="pl-PL" b="1" dirty="0">
              <a:solidFill>
                <a:schemeClr val="accent2">
                  <a:lumMod val="75000"/>
                </a:schemeClr>
              </a:solidFill>
              <a:cs typeface="Times New Roman" pitchFamily="18" charset="0"/>
            </a:endParaRPr>
          </a:p>
        </p:txBody>
      </p:sp>
      <p:sp>
        <p:nvSpPr>
          <p:cNvPr id="2" name="pole tekstowe 1"/>
          <p:cNvSpPr txBox="1"/>
          <p:nvPr/>
        </p:nvSpPr>
        <p:spPr>
          <a:xfrm>
            <a:off x="539552" y="4942909"/>
            <a:ext cx="81472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200" dirty="0" smtClean="0"/>
              <a:t>* Liczba osób pracujących w zakładach do 9 os. została wyliczona jako ilość podmiotów w powiecie sępoleńskim </a:t>
            </a:r>
          </a:p>
          <a:p>
            <a:r>
              <a:rPr lang="pl-PL" sz="1200" dirty="0" smtClean="0"/>
              <a:t>   zatrudniających od 0 do 9 osób, pomnożona przez współczynnik 1,5.</a:t>
            </a:r>
          </a:p>
          <a:p>
            <a:r>
              <a:rPr lang="pl-PL" sz="1200" dirty="0" smtClean="0"/>
              <a:t>** Źródło: </a:t>
            </a:r>
            <a:r>
              <a:rPr lang="pl-PL" sz="1200" i="1" dirty="0" smtClean="0"/>
              <a:t>„Województwo kujawsko-pomorskie, podregiony, powiaty, gminy” </a:t>
            </a:r>
            <a:r>
              <a:rPr lang="pl-PL" sz="1200" dirty="0" smtClean="0"/>
              <a:t>- Urząd Statystyczny w Bydgoszczy</a:t>
            </a:r>
            <a:endParaRPr lang="pl-PL" sz="1200" dirty="0"/>
          </a:p>
        </p:txBody>
      </p:sp>
    </p:spTree>
    <p:extLst>
      <p:ext uri="{BB962C8B-B14F-4D97-AF65-F5344CB8AC3E}">
        <p14:creationId xmlns:p14="http://schemas.microsoft.com/office/powerpoint/2010/main" xmlns="" val="2084053003"/>
      </p:ext>
    </p:extLst>
  </p:cSld>
  <p:clrMapOvr>
    <a:masterClrMapping/>
  </p:clrMapOvr>
  <p:transition>
    <p:wipe dir="u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rojekt niestandardowy">
  <a:themeElements>
    <a:clrScheme name="Projekt niestandardowy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rojekt niestandardowy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Projekt niestandardowy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niestandardowy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niestandardowy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niestandardowy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niestandardowy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niestandardowy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jekt niestandardowy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jekt niestandardowy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jekt niestandardowy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jekt niestandardowy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jekt niestandardowy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jekt niestandardowy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10.xml><?xml version="1.0" encoding="utf-8"?>
<a:theme xmlns:a="http://schemas.openxmlformats.org/drawingml/2006/main" name="8_Projekt niestandardowy">
  <a:themeElements>
    <a:clrScheme name="Projekt niestandardowy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rojekt niestandardowy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Projekt niestandardowy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niestandardowy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niestandardowy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niestandardowy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niestandardowy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niestandardowy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jekt niestandardowy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jekt niestandardowy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jekt niestandardowy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jekt niestandardowy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jekt niestandardowy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jekt niestandardowy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11.xml><?xml version="1.0" encoding="utf-8"?>
<a:theme xmlns:a="http://schemas.openxmlformats.org/drawingml/2006/main" name="Motyw pakiet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Projekt niestandardowy">
  <a:themeElements>
    <a:clrScheme name="Projekt niestandardowy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rojekt niestandardowy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Projekt niestandardowy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niestandardowy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niestandardowy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niestandardowy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niestandardowy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niestandardowy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jekt niestandardowy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jekt niestandardowy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jekt niestandardowy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jekt niestandardowy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jekt niestandardowy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jekt niestandardowy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2_Projekt niestandardowy">
  <a:themeElements>
    <a:clrScheme name="Projekt niestandardowy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rojekt niestandardowy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Projekt niestandardowy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niestandardowy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niestandardowy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niestandardowy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niestandardowy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niestandardowy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jekt niestandardowy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jekt niestandardowy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jekt niestandardowy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jekt niestandardowy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jekt niestandardowy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jekt niestandardowy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3_Projekt niestandardowy">
  <a:themeElements>
    <a:clrScheme name="Projekt niestandardowy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rojekt niestandardowy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Projekt niestandardowy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niestandardowy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niestandardowy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niestandardowy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niestandardowy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niestandardowy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jekt niestandardowy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jekt niestandardowy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jekt niestandardowy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jekt niestandardowy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jekt niestandardowy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jekt niestandardowy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1_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4_Projekt niestandardowy">
  <a:themeElements>
    <a:clrScheme name="Projekt niestandardowy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rojekt niestandardowy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Projekt niestandardowy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niestandardowy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niestandardowy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niestandardowy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niestandardowy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niestandardowy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jekt niestandardowy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jekt niestandardowy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jekt niestandardowy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jekt niestandardowy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jekt niestandardowy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jekt niestandardowy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7.xml><?xml version="1.0" encoding="utf-8"?>
<a:theme xmlns:a="http://schemas.openxmlformats.org/drawingml/2006/main" name="5_Projekt niestandardowy">
  <a:themeElements>
    <a:clrScheme name="Projekt niestandardowy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rojekt niestandardowy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Projekt niestandardowy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niestandardowy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niestandardowy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niestandardowy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niestandardowy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niestandardowy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jekt niestandardowy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jekt niestandardowy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jekt niestandardowy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jekt niestandardowy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jekt niestandardowy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jekt niestandardowy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8.xml><?xml version="1.0" encoding="utf-8"?>
<a:theme xmlns:a="http://schemas.openxmlformats.org/drawingml/2006/main" name="6_Projekt niestandardowy">
  <a:themeElements>
    <a:clrScheme name="Projekt niestandardowy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rojekt niestandardowy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Projekt niestandardowy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niestandardowy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niestandardowy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niestandardowy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niestandardowy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niestandardowy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jekt niestandardowy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jekt niestandardowy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jekt niestandardowy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jekt niestandardowy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jekt niestandardowy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jekt niestandardowy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9.xml><?xml version="1.0" encoding="utf-8"?>
<a:theme xmlns:a="http://schemas.openxmlformats.org/drawingml/2006/main" name="7_Projekt niestandardowy">
  <a:themeElements>
    <a:clrScheme name="Projekt niestandardowy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rojekt niestandardowy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Projekt niestandardowy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niestandardowy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niestandardowy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niestandardowy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niestandardowy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niestandardowy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jekt niestandardowy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jekt niestandardowy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jekt niestandardowy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jekt niestandardowy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jekt niestandardowy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jekt niestandardowy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Override1.xml><?xml version="1.0" encoding="utf-8"?>
<a:themeOverride xmlns:a="http://schemas.openxmlformats.org/drawingml/2006/main">
  <a:clrScheme name="Pakiet 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Pakiet 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Pakiet 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Pakiet 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Pakiet 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Pakiet 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.xml><?xml version="1.0" encoding="utf-8"?>
<a:themeOverride xmlns:a="http://schemas.openxmlformats.org/drawingml/2006/main">
  <a:clrScheme name="Pakiet 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Pakiet 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Pakiet 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9540</TotalTime>
  <Words>2670</Words>
  <Application>Microsoft Office PowerPoint</Application>
  <PresentationFormat>Pokaz na ekranie (4:3)</PresentationFormat>
  <Paragraphs>1402</Paragraphs>
  <Slides>21</Slides>
  <Notes>10</Notes>
  <HiddenSlides>0</HiddenSlides>
  <MMClips>0</MMClips>
  <ScaleCrop>false</ScaleCrop>
  <HeadingPairs>
    <vt:vector size="4" baseType="variant">
      <vt:variant>
        <vt:lpstr>Motyw</vt:lpstr>
      </vt:variant>
      <vt:variant>
        <vt:i4>10</vt:i4>
      </vt:variant>
      <vt:variant>
        <vt:lpstr>Tytuły slajdów</vt:lpstr>
      </vt:variant>
      <vt:variant>
        <vt:i4>21</vt:i4>
      </vt:variant>
    </vt:vector>
  </HeadingPairs>
  <TitlesOfParts>
    <vt:vector size="31" baseType="lpstr">
      <vt:lpstr>Projekt niestandardowy</vt:lpstr>
      <vt:lpstr>1_Projekt niestandardowy</vt:lpstr>
      <vt:lpstr>2_Projekt niestandardowy</vt:lpstr>
      <vt:lpstr>3_Projekt niestandardowy</vt:lpstr>
      <vt:lpstr>1_Motyw pakietu Office</vt:lpstr>
      <vt:lpstr>4_Projekt niestandardowy</vt:lpstr>
      <vt:lpstr>5_Projekt niestandardowy</vt:lpstr>
      <vt:lpstr>6_Projekt niestandardowy</vt:lpstr>
      <vt:lpstr>7_Projekt niestandardowy</vt:lpstr>
      <vt:lpstr>8_Projekt niestandardowy</vt:lpstr>
      <vt:lpstr>Slajd 1</vt:lpstr>
      <vt:lpstr>Slajd 2</vt:lpstr>
      <vt:lpstr>Slajd 3</vt:lpstr>
      <vt:lpstr>Slajd 4</vt:lpstr>
      <vt:lpstr>Slajd 5</vt:lpstr>
      <vt:lpstr>Slajd 6</vt:lpstr>
      <vt:lpstr>Slajd 7</vt:lpstr>
      <vt:lpstr>Slajd 8</vt:lpstr>
      <vt:lpstr>Slajd 9</vt:lpstr>
      <vt:lpstr>Slajd 10</vt:lpstr>
      <vt:lpstr>Slajd 11</vt:lpstr>
      <vt:lpstr>Slajd 12</vt:lpstr>
      <vt:lpstr>Slajd 13</vt:lpstr>
      <vt:lpstr>Slajd 14</vt:lpstr>
      <vt:lpstr>Slajd 15</vt:lpstr>
      <vt:lpstr>Slajd 16</vt:lpstr>
      <vt:lpstr>Slajd 17</vt:lpstr>
      <vt:lpstr>Slajd 18</vt:lpstr>
      <vt:lpstr>Slajd 19</vt:lpstr>
      <vt:lpstr>Slajd 20</vt:lpstr>
      <vt:lpstr>Slajd 21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Materiały na posiedzenie  Powiatowej Rady Zatrudnienia</dc:title>
  <dc:creator>Admin</dc:creator>
  <cp:lastModifiedBy>Piotr</cp:lastModifiedBy>
  <cp:revision>1170</cp:revision>
  <cp:lastPrinted>2016-02-16T07:00:35Z</cp:lastPrinted>
  <dcterms:created xsi:type="dcterms:W3CDTF">2011-04-15T10:22:57Z</dcterms:created>
  <dcterms:modified xsi:type="dcterms:W3CDTF">2016-02-22T09:54:17Z</dcterms:modified>
</cp:coreProperties>
</file>